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3"/>
  </p:notesMasterIdLst>
  <p:handoutMasterIdLst>
    <p:handoutMasterId r:id="rId14"/>
  </p:handoutMasterIdLst>
  <p:sldIdLst>
    <p:sldId id="256" r:id="rId5"/>
    <p:sldId id="266" r:id="rId6"/>
    <p:sldId id="267" r:id="rId7"/>
    <p:sldId id="268" r:id="rId8"/>
    <p:sldId id="269" r:id="rId9"/>
    <p:sldId id="270" r:id="rId10"/>
    <p:sldId id="271" r:id="rId11"/>
    <p:sldId id="27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24" userDrawn="1">
          <p15:clr>
            <a:srgbClr val="A4A3A4"/>
          </p15:clr>
        </p15:guide>
        <p15:guide id="2" pos="3840" userDrawn="1">
          <p15:clr>
            <a:srgbClr val="A4A3A4"/>
          </p15:clr>
        </p15:guide>
        <p15:guide id="3" pos="192" userDrawn="1">
          <p15:clr>
            <a:srgbClr val="A4A3A4"/>
          </p15:clr>
        </p15:guide>
        <p15:guide id="4" pos="7512" userDrawn="1">
          <p15:clr>
            <a:srgbClr val="A4A3A4"/>
          </p15:clr>
        </p15:guide>
        <p15:guide id="5" orient="horz" pos="216" userDrawn="1">
          <p15:clr>
            <a:srgbClr val="A4A3A4"/>
          </p15:clr>
        </p15:guide>
        <p15:guide id="6" orient="horz" pos="4032" userDrawn="1">
          <p15:clr>
            <a:srgbClr val="A4A3A4"/>
          </p15:clr>
        </p15:guide>
        <p15:guide id="7" orient="horz" pos="69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CE295E"/>
    <a:srgbClr val="FFBED1"/>
    <a:srgbClr val="E4E7ED"/>
    <a:srgbClr val="DDB5D5"/>
    <a:srgbClr val="B173A0"/>
    <a:srgbClr val="6EB663"/>
    <a:srgbClr val="398949"/>
    <a:srgbClr val="B3E0A6"/>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31ED0E-E7AF-4473-B69D-23247CF8594F}" v="14" dt="2024-02-16T02:18:56.839"/>
    <p1510:client id="{B0DE731A-C5BC-4438-8CE4-32948F7A57FF}" v="15" dt="2024-02-16T02:13:44.7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guide orient="horz" pos="2424"/>
        <p:guide pos="3840"/>
        <p:guide pos="192"/>
        <p:guide pos="7512"/>
        <p:guide orient="horz" pos="216"/>
        <p:guide orient="horz" pos="4032"/>
        <p:guide orient="horz" pos="696"/>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55DE61D-30EF-4C9B-8D44-E691F323982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B68B3DF-723E-432F-969B-97B388C9EE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EEDC24-AEF3-4156-91F4-FB474A5F24DB}" type="datetimeFigureOut">
              <a:rPr lang="en-US" smtClean="0"/>
              <a:t>2/17/2024</a:t>
            </a:fld>
            <a:endParaRPr lang="en-US"/>
          </a:p>
        </p:txBody>
      </p:sp>
      <p:sp>
        <p:nvSpPr>
          <p:cNvPr id="4" name="Footer Placeholder 3">
            <a:extLst>
              <a:ext uri="{FF2B5EF4-FFF2-40B4-BE49-F238E27FC236}">
                <a16:creationId xmlns:a16="http://schemas.microsoft.com/office/drawing/2014/main" id="{10D9C936-9EF8-46A3-B2D4-DE8362A54E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9F7898E-02B9-4C24-8F47-60A833CD36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23B91B-56FA-44FF-A036-17B4166BAD1A}" type="slidenum">
              <a:rPr lang="en-US" smtClean="0"/>
              <a:t>‹#›</a:t>
            </a:fld>
            <a:endParaRPr lang="en-US"/>
          </a:p>
        </p:txBody>
      </p:sp>
    </p:spTree>
    <p:extLst>
      <p:ext uri="{BB962C8B-B14F-4D97-AF65-F5344CB8AC3E}">
        <p14:creationId xmlns:p14="http://schemas.microsoft.com/office/powerpoint/2010/main" val="13772503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3023A0-2B54-4E79-AA20-143385AB9A6C}" type="datetimeFigureOut">
              <a:rPr lang="en-US" smtClean="0"/>
              <a:t>2/17/2024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48DEA9-6F4F-4540-9E5D-C6F39079AF72}" type="slidenum">
              <a:rPr lang="en-US" smtClean="0"/>
              <a:t>‹#›</a:t>
            </a:fld>
            <a:endParaRPr lang="en-US"/>
          </a:p>
        </p:txBody>
      </p:sp>
    </p:spTree>
    <p:extLst>
      <p:ext uri="{BB962C8B-B14F-4D97-AF65-F5344CB8AC3E}">
        <p14:creationId xmlns:p14="http://schemas.microsoft.com/office/powerpoint/2010/main" val="2133659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F48DEA9-6F4F-4540-9E5D-C6F39079AF72}" type="slidenum">
              <a:rPr lang="en-US" smtClean="0"/>
              <a:t>1</a:t>
            </a:fld>
            <a:endParaRPr lang="en-US"/>
          </a:p>
        </p:txBody>
      </p:sp>
    </p:spTree>
    <p:extLst>
      <p:ext uri="{BB962C8B-B14F-4D97-AF65-F5344CB8AC3E}">
        <p14:creationId xmlns:p14="http://schemas.microsoft.com/office/powerpoint/2010/main" val="3429256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Cause effect, ex. Some person signed up for a football team – effects of this event after this</a:t>
            </a:r>
          </a:p>
        </p:txBody>
      </p:sp>
      <p:sp>
        <p:nvSpPr>
          <p:cNvPr id="4" name="Slide Number Placeholder 3"/>
          <p:cNvSpPr>
            <a:spLocks noGrp="1"/>
          </p:cNvSpPr>
          <p:nvPr>
            <p:ph type="sldNum" sz="quarter" idx="5"/>
          </p:nvPr>
        </p:nvSpPr>
        <p:spPr/>
        <p:txBody>
          <a:bodyPr/>
          <a:lstStyle/>
          <a:p>
            <a:fld id="{7F48DEA9-6F4F-4540-9E5D-C6F39079AF72}" type="slidenum">
              <a:rPr lang="en-US" smtClean="0"/>
              <a:t>4</a:t>
            </a:fld>
            <a:endParaRPr lang="en-US"/>
          </a:p>
        </p:txBody>
      </p:sp>
    </p:spTree>
    <p:extLst>
      <p:ext uri="{BB962C8B-B14F-4D97-AF65-F5344CB8AC3E}">
        <p14:creationId xmlns:p14="http://schemas.microsoft.com/office/powerpoint/2010/main" val="1237480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Superbowl – advertisement – 7m –Jason kelchy</a:t>
            </a:r>
          </a:p>
        </p:txBody>
      </p:sp>
      <p:sp>
        <p:nvSpPr>
          <p:cNvPr id="4" name="Slide Number Placeholder 3"/>
          <p:cNvSpPr>
            <a:spLocks noGrp="1"/>
          </p:cNvSpPr>
          <p:nvPr>
            <p:ph type="sldNum" sz="quarter" idx="5"/>
          </p:nvPr>
        </p:nvSpPr>
        <p:spPr/>
        <p:txBody>
          <a:bodyPr/>
          <a:lstStyle/>
          <a:p>
            <a:fld id="{7F48DEA9-6F4F-4540-9E5D-C6F39079AF72}" type="slidenum">
              <a:rPr lang="en-US" smtClean="0"/>
              <a:t>5</a:t>
            </a:fld>
            <a:endParaRPr lang="en-US"/>
          </a:p>
        </p:txBody>
      </p:sp>
    </p:spTree>
    <p:extLst>
      <p:ext uri="{BB962C8B-B14F-4D97-AF65-F5344CB8AC3E}">
        <p14:creationId xmlns:p14="http://schemas.microsoft.com/office/powerpoint/2010/main" val="2957790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retrospection</a:t>
            </a:r>
          </a:p>
        </p:txBody>
      </p:sp>
      <p:sp>
        <p:nvSpPr>
          <p:cNvPr id="4" name="Slide Number Placeholder 3"/>
          <p:cNvSpPr>
            <a:spLocks noGrp="1"/>
          </p:cNvSpPr>
          <p:nvPr>
            <p:ph type="sldNum" sz="quarter" idx="5"/>
          </p:nvPr>
        </p:nvSpPr>
        <p:spPr/>
        <p:txBody>
          <a:bodyPr/>
          <a:lstStyle/>
          <a:p>
            <a:fld id="{7F48DEA9-6F4F-4540-9E5D-C6F39079AF72}" type="slidenum">
              <a:rPr lang="en-US" smtClean="0"/>
              <a:t>6</a:t>
            </a:fld>
            <a:endParaRPr lang="en-US"/>
          </a:p>
        </p:txBody>
      </p:sp>
    </p:spTree>
    <p:extLst>
      <p:ext uri="{BB962C8B-B14F-4D97-AF65-F5344CB8AC3E}">
        <p14:creationId xmlns:p14="http://schemas.microsoft.com/office/powerpoint/2010/main" val="4192695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815EA-AA00-82F3-5FB6-279F989602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772180-DAB4-74BA-C5D6-56A0A4C8D5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3E1A5C-CE99-3C14-6894-DCA23E36E54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FF74D7D-7208-4B39-DF5F-A839A386819A}"/>
              </a:ext>
            </a:extLst>
          </p:cNvPr>
          <p:cNvSpPr>
            <a:spLocks noGrp="1"/>
          </p:cNvSpPr>
          <p:nvPr>
            <p:ph type="sldNum" sz="quarter" idx="5"/>
          </p:nvPr>
        </p:nvSpPr>
        <p:spPr/>
        <p:txBody>
          <a:bodyPr/>
          <a:lstStyle/>
          <a:p>
            <a:fld id="{7F48DEA9-6F4F-4540-9E5D-C6F39079AF72}" type="slidenum">
              <a:rPr lang="en-US" smtClean="0"/>
              <a:t>8</a:t>
            </a:fld>
            <a:endParaRPr lang="en-US"/>
          </a:p>
        </p:txBody>
      </p:sp>
    </p:spTree>
    <p:extLst>
      <p:ext uri="{BB962C8B-B14F-4D97-AF65-F5344CB8AC3E}">
        <p14:creationId xmlns:p14="http://schemas.microsoft.com/office/powerpoint/2010/main" val="1950273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9AFCD-CC86-4465-AD95-85D2B9349B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607509-85B2-495C-82A8-989CA9862B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AB0AA9-8E90-484A-ADD9-31AA1A53D7B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278E9EE-6889-428D-B6A1-8BAC3E3F5E4B}"/>
              </a:ext>
            </a:extLst>
          </p:cNvPr>
          <p:cNvSpPr>
            <a:spLocks noGrp="1"/>
          </p:cNvSpPr>
          <p:nvPr>
            <p:ph type="ftr" sz="quarter" idx="11"/>
          </p:nvPr>
        </p:nvSpPr>
        <p:spPr/>
        <p:txBody>
          <a:bodyPr/>
          <a:lstStyle/>
          <a:p>
            <a:r>
              <a:rPr lang="en-US"/>
              <a:t>Your Logo Here</a:t>
            </a:r>
          </a:p>
        </p:txBody>
      </p:sp>
      <p:sp>
        <p:nvSpPr>
          <p:cNvPr id="6" name="Slide Number Placeholder 5">
            <a:extLst>
              <a:ext uri="{FF2B5EF4-FFF2-40B4-BE49-F238E27FC236}">
                <a16:creationId xmlns:a16="http://schemas.microsoft.com/office/drawing/2014/main" id="{B6E1D2A5-6CD9-436C-958A-CC73AA34DEE5}"/>
              </a:ext>
            </a:extLst>
          </p:cNvPr>
          <p:cNvSpPr>
            <a:spLocks noGrp="1"/>
          </p:cNvSpPr>
          <p:nvPr>
            <p:ph type="sldNum" sz="quarter" idx="12"/>
          </p:nvPr>
        </p:nvSpPr>
        <p:spPr/>
        <p:txBody>
          <a:bodyPr/>
          <a:lstStyle/>
          <a:p>
            <a:fld id="{0FD50806-BABF-4915-9689-3B9956D1C75C}" type="slidenum">
              <a:rPr lang="en-US" smtClean="0"/>
              <a:t>‹#›</a:t>
            </a:fld>
            <a:endParaRPr lang="en-US"/>
          </a:p>
        </p:txBody>
      </p:sp>
    </p:spTree>
    <p:extLst>
      <p:ext uri="{BB962C8B-B14F-4D97-AF65-F5344CB8AC3E}">
        <p14:creationId xmlns:p14="http://schemas.microsoft.com/office/powerpoint/2010/main" val="3465563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C86F3C5-5D77-43F9-92A6-DE0777BBB6A5}"/>
              </a:ext>
            </a:extLst>
          </p:cNvPr>
          <p:cNvSpPr>
            <a:spLocks noGrp="1"/>
          </p:cNvSpPr>
          <p:nvPr>
            <p:ph type="ftr" sz="quarter" idx="11"/>
          </p:nvPr>
        </p:nvSpPr>
        <p:spPr>
          <a:xfrm>
            <a:off x="10263187" y="6509710"/>
            <a:ext cx="1561696" cy="276999"/>
          </a:xfrm>
        </p:spPr>
        <p:txBody>
          <a:bodyPr>
            <a:spAutoFit/>
          </a:bodyPr>
          <a:lstStyle>
            <a:lvl1pPr>
              <a:defRPr>
                <a:solidFill>
                  <a:schemeClr val="tx1">
                    <a:lumMod val="75000"/>
                    <a:lumOff val="25000"/>
                  </a:schemeClr>
                </a:solidFill>
              </a:defRPr>
            </a:lvl1pPr>
          </a:lstStyle>
          <a:p>
            <a:r>
              <a:rPr lang="en-US"/>
              <a:t>Your Logo Here</a:t>
            </a:r>
          </a:p>
        </p:txBody>
      </p:sp>
      <p:sp>
        <p:nvSpPr>
          <p:cNvPr id="6" name="Rectangle 5">
            <a:extLst>
              <a:ext uri="{FF2B5EF4-FFF2-40B4-BE49-F238E27FC236}">
                <a16:creationId xmlns:a16="http://schemas.microsoft.com/office/drawing/2014/main" id="{CCB4FB46-0511-4A20-A9DA-85B06B5DF611}"/>
              </a:ext>
            </a:extLst>
          </p:cNvPr>
          <p:cNvSpPr/>
          <p:nvPr userDrawn="1"/>
        </p:nvSpPr>
        <p:spPr>
          <a:xfrm>
            <a:off x="0" y="6511448"/>
            <a:ext cx="10263189"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EB2F141-1AB9-4751-90A0-65BD481D8563}"/>
              </a:ext>
            </a:extLst>
          </p:cNvPr>
          <p:cNvSpPr/>
          <p:nvPr userDrawn="1"/>
        </p:nvSpPr>
        <p:spPr>
          <a:xfrm>
            <a:off x="11824884" y="6511448"/>
            <a:ext cx="367116" cy="273523"/>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ED94255E-A54B-4118-B827-E0382D3A093F}"/>
              </a:ext>
            </a:extLst>
          </p:cNvPr>
          <p:cNvSpPr>
            <a:spLocks noGrp="1"/>
          </p:cNvSpPr>
          <p:nvPr>
            <p:ph type="sldNum" sz="quarter" idx="12"/>
          </p:nvPr>
        </p:nvSpPr>
        <p:spPr>
          <a:xfrm>
            <a:off x="11787909" y="6523101"/>
            <a:ext cx="404091" cy="261870"/>
          </a:xfrm>
        </p:spPr>
        <p:txBody>
          <a:bodyPr/>
          <a:lstStyle>
            <a:lvl1pPr algn="ctr">
              <a:defRPr sz="1000">
                <a:solidFill>
                  <a:schemeClr val="bg1"/>
                </a:solidFill>
              </a:defRPr>
            </a:lvl1pPr>
          </a:lstStyle>
          <a:p>
            <a:fld id="{0FD50806-BABF-4915-9689-3B9956D1C75C}" type="slidenum">
              <a:rPr lang="en-US" smtClean="0"/>
              <a:pPr/>
              <a:t>‹#›</a:t>
            </a:fld>
            <a:endParaRPr lang="en-US"/>
          </a:p>
        </p:txBody>
      </p:sp>
      <p:grpSp>
        <p:nvGrpSpPr>
          <p:cNvPr id="16" name="Group 15">
            <a:extLst>
              <a:ext uri="{FF2B5EF4-FFF2-40B4-BE49-F238E27FC236}">
                <a16:creationId xmlns:a16="http://schemas.microsoft.com/office/drawing/2014/main" id="{133619BB-9A09-40D9-A9F1-A026ABABCFBF}"/>
              </a:ext>
            </a:extLst>
          </p:cNvPr>
          <p:cNvGrpSpPr/>
          <p:nvPr userDrawn="1"/>
        </p:nvGrpSpPr>
        <p:grpSpPr>
          <a:xfrm>
            <a:off x="334126" y="6577411"/>
            <a:ext cx="1084573" cy="141598"/>
            <a:chOff x="334126" y="6490192"/>
            <a:chExt cx="1084573" cy="141598"/>
          </a:xfrm>
        </p:grpSpPr>
        <p:sp>
          <p:nvSpPr>
            <p:cNvPr id="17" name="Rectangle: Rounded Corners 16">
              <a:extLst>
                <a:ext uri="{FF2B5EF4-FFF2-40B4-BE49-F238E27FC236}">
                  <a16:creationId xmlns:a16="http://schemas.microsoft.com/office/drawing/2014/main" id="{606B9428-3B49-42EA-ACD3-FF049EF21512}"/>
                </a:ext>
              </a:extLst>
            </p:cNvPr>
            <p:cNvSpPr/>
            <p:nvPr/>
          </p:nvSpPr>
          <p:spPr>
            <a:xfrm rot="18900000" flipH="1">
              <a:off x="334126" y="6490192"/>
              <a:ext cx="141598" cy="141598"/>
            </a:xfrm>
            <a:prstGeom prst="roundRect">
              <a:avLst>
                <a:gd name="adj" fmla="val 11080"/>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A069E56F-ACCE-4A35-B24D-58EA37E4CEA1}"/>
                </a:ext>
              </a:extLst>
            </p:cNvPr>
            <p:cNvSpPr/>
            <p:nvPr/>
          </p:nvSpPr>
          <p:spPr>
            <a:xfrm rot="18900000" flipH="1">
              <a:off x="648451" y="6490192"/>
              <a:ext cx="141598" cy="141598"/>
            </a:xfrm>
            <a:prstGeom prst="roundRect">
              <a:avLst>
                <a:gd name="adj" fmla="val 1108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5465AED1-A4C5-416C-90F3-39CC10CEEAF1}"/>
                </a:ext>
              </a:extLst>
            </p:cNvPr>
            <p:cNvSpPr/>
            <p:nvPr/>
          </p:nvSpPr>
          <p:spPr>
            <a:xfrm rot="18900000" flipH="1">
              <a:off x="962776" y="6490192"/>
              <a:ext cx="141598" cy="141598"/>
            </a:xfrm>
            <a:prstGeom prst="roundRect">
              <a:avLst>
                <a:gd name="adj" fmla="val 1108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411431DD-99C5-48BB-92EB-730E9F76D556}"/>
                </a:ext>
              </a:extLst>
            </p:cNvPr>
            <p:cNvSpPr/>
            <p:nvPr/>
          </p:nvSpPr>
          <p:spPr>
            <a:xfrm rot="18900000" flipH="1">
              <a:off x="1277101" y="6490192"/>
              <a:ext cx="141598" cy="141598"/>
            </a:xfrm>
            <a:prstGeom prst="roundRect">
              <a:avLst>
                <a:gd name="adj" fmla="val 1108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2">
            <a:extLst>
              <a:ext uri="{FF2B5EF4-FFF2-40B4-BE49-F238E27FC236}">
                <a16:creationId xmlns:a16="http://schemas.microsoft.com/office/drawing/2014/main" id="{E8C9905E-F283-0A56-2ACB-70A900448311}"/>
              </a:ext>
            </a:extLst>
          </p:cNvPr>
          <p:cNvSpPr>
            <a:spLocks noGrp="1"/>
          </p:cNvSpPr>
          <p:nvPr>
            <p:ph type="title"/>
          </p:nvPr>
        </p:nvSpPr>
        <p:spPr/>
        <p:txBody>
          <a:bodyPr>
            <a:normAutofit/>
          </a:bodyPr>
          <a:lstStyle>
            <a:lvl1pPr>
              <a:defRPr sz="2800">
                <a:latin typeface="Aptos Display" panose="020B0004020202020204" pitchFamily="34" charset="0"/>
              </a:defRPr>
            </a:lvl1pPr>
          </a:lstStyle>
          <a:p>
            <a:r>
              <a:rPr lang="en-US"/>
              <a:t>Click to edit Master title style</a:t>
            </a:r>
          </a:p>
        </p:txBody>
      </p:sp>
    </p:spTree>
    <p:extLst>
      <p:ext uri="{BB962C8B-B14F-4D97-AF65-F5344CB8AC3E}">
        <p14:creationId xmlns:p14="http://schemas.microsoft.com/office/powerpoint/2010/main" val="1463828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F7129C65-954E-43EB-9F6A-C97D1F5801F6}"/>
              </a:ext>
            </a:extLst>
          </p:cNvPr>
          <p:cNvSpPr>
            <a:spLocks noGrp="1"/>
          </p:cNvSpPr>
          <p:nvPr>
            <p:ph type="ftr" sz="quarter" idx="11"/>
          </p:nvPr>
        </p:nvSpPr>
        <p:spPr>
          <a:xfrm>
            <a:off x="10263187" y="6509710"/>
            <a:ext cx="1561696" cy="276999"/>
          </a:xfrm>
        </p:spPr>
        <p:txBody>
          <a:bodyPr>
            <a:spAutoFit/>
          </a:bodyPr>
          <a:lstStyle>
            <a:lvl1pPr>
              <a:defRPr>
                <a:solidFill>
                  <a:schemeClr val="tx1">
                    <a:lumMod val="75000"/>
                    <a:lumOff val="25000"/>
                  </a:schemeClr>
                </a:solidFill>
              </a:defRPr>
            </a:lvl1pPr>
          </a:lstStyle>
          <a:p>
            <a:r>
              <a:rPr lang="en-US"/>
              <a:t>Your Logo Here</a:t>
            </a:r>
          </a:p>
        </p:txBody>
      </p:sp>
      <p:sp>
        <p:nvSpPr>
          <p:cNvPr id="6" name="Rectangle 5">
            <a:extLst>
              <a:ext uri="{FF2B5EF4-FFF2-40B4-BE49-F238E27FC236}">
                <a16:creationId xmlns:a16="http://schemas.microsoft.com/office/drawing/2014/main" id="{98C9F7F1-EEC7-46BD-A1BF-A84E2080AB06}"/>
              </a:ext>
            </a:extLst>
          </p:cNvPr>
          <p:cNvSpPr/>
          <p:nvPr userDrawn="1"/>
        </p:nvSpPr>
        <p:spPr>
          <a:xfrm>
            <a:off x="0" y="6511448"/>
            <a:ext cx="10263189"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D697E84-B24C-45E1-B5E2-2055DC460E2B}"/>
              </a:ext>
            </a:extLst>
          </p:cNvPr>
          <p:cNvSpPr/>
          <p:nvPr userDrawn="1"/>
        </p:nvSpPr>
        <p:spPr>
          <a:xfrm>
            <a:off x="11620500" y="525817"/>
            <a:ext cx="571500" cy="49244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75000"/>
                  <a:lumOff val="25000"/>
                </a:schemeClr>
              </a:solidFill>
            </a:endParaRPr>
          </a:p>
        </p:txBody>
      </p:sp>
      <p:sp>
        <p:nvSpPr>
          <p:cNvPr id="13" name="Rectangle 12">
            <a:extLst>
              <a:ext uri="{FF2B5EF4-FFF2-40B4-BE49-F238E27FC236}">
                <a16:creationId xmlns:a16="http://schemas.microsoft.com/office/drawing/2014/main" id="{CA86CD30-C1F7-4F1C-A2BE-296375984BEE}"/>
              </a:ext>
            </a:extLst>
          </p:cNvPr>
          <p:cNvSpPr/>
          <p:nvPr userDrawn="1"/>
        </p:nvSpPr>
        <p:spPr>
          <a:xfrm>
            <a:off x="11824884" y="6511448"/>
            <a:ext cx="367116"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4">
            <a:extLst>
              <a:ext uri="{FF2B5EF4-FFF2-40B4-BE49-F238E27FC236}">
                <a16:creationId xmlns:a16="http://schemas.microsoft.com/office/drawing/2014/main" id="{CBA262D7-A96F-4408-8F02-4886014BC2D4}"/>
              </a:ext>
            </a:extLst>
          </p:cNvPr>
          <p:cNvSpPr>
            <a:spLocks noGrp="1"/>
          </p:cNvSpPr>
          <p:nvPr>
            <p:ph type="sldNum" sz="quarter" idx="12"/>
          </p:nvPr>
        </p:nvSpPr>
        <p:spPr>
          <a:xfrm>
            <a:off x="11677650" y="589475"/>
            <a:ext cx="419100" cy="365125"/>
          </a:xfrm>
        </p:spPr>
        <p:txBody>
          <a:bodyPr/>
          <a:lstStyle>
            <a:lvl1pPr algn="ctr">
              <a:defRPr sz="1000">
                <a:solidFill>
                  <a:schemeClr val="bg1"/>
                </a:solidFill>
              </a:defRPr>
            </a:lvl1pPr>
          </a:lstStyle>
          <a:p>
            <a:fld id="{0FD50806-BABF-4915-9689-3B9956D1C75C}" type="slidenum">
              <a:rPr lang="en-US" smtClean="0"/>
              <a:pPr/>
              <a:t>‹#›</a:t>
            </a:fld>
            <a:endParaRPr lang="en-US"/>
          </a:p>
        </p:txBody>
      </p:sp>
      <p:grpSp>
        <p:nvGrpSpPr>
          <p:cNvPr id="15" name="Group 14">
            <a:extLst>
              <a:ext uri="{FF2B5EF4-FFF2-40B4-BE49-F238E27FC236}">
                <a16:creationId xmlns:a16="http://schemas.microsoft.com/office/drawing/2014/main" id="{75309FA6-F672-455E-955D-B63C2E15B767}"/>
              </a:ext>
            </a:extLst>
          </p:cNvPr>
          <p:cNvGrpSpPr/>
          <p:nvPr userDrawn="1"/>
        </p:nvGrpSpPr>
        <p:grpSpPr>
          <a:xfrm>
            <a:off x="334126" y="6577411"/>
            <a:ext cx="1084573" cy="141598"/>
            <a:chOff x="334126" y="6490192"/>
            <a:chExt cx="1084573" cy="141598"/>
          </a:xfrm>
        </p:grpSpPr>
        <p:sp>
          <p:nvSpPr>
            <p:cNvPr id="16" name="Rectangle: Rounded Corners 15">
              <a:extLst>
                <a:ext uri="{FF2B5EF4-FFF2-40B4-BE49-F238E27FC236}">
                  <a16:creationId xmlns:a16="http://schemas.microsoft.com/office/drawing/2014/main" id="{14FEBCF0-94B1-404B-8C9F-2DCA574C8B2D}"/>
                </a:ext>
              </a:extLst>
            </p:cNvPr>
            <p:cNvSpPr/>
            <p:nvPr/>
          </p:nvSpPr>
          <p:spPr>
            <a:xfrm rot="18900000" flipH="1">
              <a:off x="334126" y="6490192"/>
              <a:ext cx="141598" cy="141598"/>
            </a:xfrm>
            <a:prstGeom prst="roundRect">
              <a:avLst>
                <a:gd name="adj" fmla="val 11080"/>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A76D0EC6-9588-45EE-90D4-6E4C69D39683}"/>
                </a:ext>
              </a:extLst>
            </p:cNvPr>
            <p:cNvSpPr/>
            <p:nvPr/>
          </p:nvSpPr>
          <p:spPr>
            <a:xfrm rot="18900000" flipH="1">
              <a:off x="648451" y="6490192"/>
              <a:ext cx="141598" cy="141598"/>
            </a:xfrm>
            <a:prstGeom prst="roundRect">
              <a:avLst>
                <a:gd name="adj" fmla="val 1108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987DA7BA-10C8-4993-9A03-3A5333A3916C}"/>
                </a:ext>
              </a:extLst>
            </p:cNvPr>
            <p:cNvSpPr/>
            <p:nvPr/>
          </p:nvSpPr>
          <p:spPr>
            <a:xfrm rot="18900000" flipH="1">
              <a:off x="962776" y="6490192"/>
              <a:ext cx="141598" cy="141598"/>
            </a:xfrm>
            <a:prstGeom prst="roundRect">
              <a:avLst>
                <a:gd name="adj" fmla="val 1108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19BB0092-77B4-406B-A737-5C223E99A5A5}"/>
                </a:ext>
              </a:extLst>
            </p:cNvPr>
            <p:cNvSpPr/>
            <p:nvPr/>
          </p:nvSpPr>
          <p:spPr>
            <a:xfrm rot="18900000" flipH="1">
              <a:off x="1277101" y="6490192"/>
              <a:ext cx="141598" cy="141598"/>
            </a:xfrm>
            <a:prstGeom prst="roundRect">
              <a:avLst>
                <a:gd name="adj" fmla="val 1108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13813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97843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759117-0F16-48ED-9718-C5D09846F9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B745ED-7A57-4683-810C-5E50039261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65B1BF-AD50-4239-805D-33B3AEE528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CB879871-3CD6-4A1B-A275-2552C7EBCF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Your Logo Here</a:t>
            </a:r>
          </a:p>
        </p:txBody>
      </p:sp>
      <p:sp>
        <p:nvSpPr>
          <p:cNvPr id="6" name="Slide Number Placeholder 5">
            <a:extLst>
              <a:ext uri="{FF2B5EF4-FFF2-40B4-BE49-F238E27FC236}">
                <a16:creationId xmlns:a16="http://schemas.microsoft.com/office/drawing/2014/main" id="{33081636-41B2-41A0-9EEE-E0104F8887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D50806-BABF-4915-9689-3B9956D1C75C}" type="slidenum">
              <a:rPr lang="en-US" smtClean="0"/>
              <a:t>‹#›</a:t>
            </a:fld>
            <a:endParaRPr lang="en-US"/>
          </a:p>
        </p:txBody>
      </p:sp>
    </p:spTree>
    <p:extLst>
      <p:ext uri="{BB962C8B-B14F-4D97-AF65-F5344CB8AC3E}">
        <p14:creationId xmlns:p14="http://schemas.microsoft.com/office/powerpoint/2010/main" val="1116634034"/>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5" r:id="rId3"/>
    <p:sldLayoutId id="2147483656"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1.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microsoft.com/office/2007/relationships/hdphoto" Target="../media/hdphoto1.wdp"/><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A picture  of a city. ">
            <a:extLst>
              <a:ext uri="{FF2B5EF4-FFF2-40B4-BE49-F238E27FC236}">
                <a16:creationId xmlns:a16="http://schemas.microsoft.com/office/drawing/2014/main" id="{8C9681D9-380A-4EAF-91DB-E07432FF9C3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1"/>
            <a:ext cx="12192000" cy="6857999"/>
          </a:xfrm>
          <a:prstGeom prst="rect">
            <a:avLst/>
          </a:prstGeom>
        </p:spPr>
      </p:pic>
      <p:sp>
        <p:nvSpPr>
          <p:cNvPr id="8" name="Rectangle 7">
            <a:extLst>
              <a:ext uri="{FF2B5EF4-FFF2-40B4-BE49-F238E27FC236}">
                <a16:creationId xmlns:a16="http://schemas.microsoft.com/office/drawing/2014/main" id="{64564789-A474-46BE-A2F2-4F27C6E39F3F}"/>
              </a:ext>
              <a:ext uri="{C183D7F6-B498-43B3-948B-1728B52AA6E4}">
                <adec:decorative xmlns:adec="http://schemas.microsoft.com/office/drawing/2017/decorative" val="1"/>
              </a:ext>
            </a:extLst>
          </p:cNvPr>
          <p:cNvSpPr/>
          <p:nvPr/>
        </p:nvSpPr>
        <p:spPr>
          <a:xfrm>
            <a:off x="-1" y="0"/>
            <a:ext cx="12192000" cy="6858000"/>
          </a:xfrm>
          <a:prstGeom prst="rect">
            <a:avLst/>
          </a:prstGeom>
          <a:solidFill>
            <a:schemeClr val="tx1">
              <a:lumMod val="95000"/>
              <a:lumOff val="5000"/>
              <a:alpha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4E70207C-E81D-4E79-9654-07E51237BC3C}"/>
              </a:ext>
              <a:ext uri="{C183D7F6-B498-43B3-948B-1728B52AA6E4}">
                <adec:decorative xmlns:adec="http://schemas.microsoft.com/office/drawing/2017/decorative" val="1"/>
              </a:ext>
            </a:extLst>
          </p:cNvPr>
          <p:cNvSpPr/>
          <p:nvPr/>
        </p:nvSpPr>
        <p:spPr>
          <a:xfrm rot="18900000">
            <a:off x="9999285" y="328273"/>
            <a:ext cx="1585044" cy="1585044"/>
          </a:xfrm>
          <a:prstGeom prst="roundRect">
            <a:avLst>
              <a:gd name="adj" fmla="val 11080"/>
            </a:avLst>
          </a:pr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D2C300DA-4EC9-46EA-916D-25BEDAE0F239}"/>
              </a:ext>
              <a:ext uri="{C183D7F6-B498-43B3-948B-1728B52AA6E4}">
                <adec:decorative xmlns:adec="http://schemas.microsoft.com/office/drawing/2017/decorative" val="1"/>
              </a:ext>
            </a:extLst>
          </p:cNvPr>
          <p:cNvSpPr/>
          <p:nvPr/>
        </p:nvSpPr>
        <p:spPr>
          <a:xfrm rot="20613483">
            <a:off x="966781" y="4176660"/>
            <a:ext cx="1585044" cy="1585044"/>
          </a:xfrm>
          <a:prstGeom prst="roundRect">
            <a:avLst>
              <a:gd name="adj" fmla="val 11080"/>
            </a:avLst>
          </a:prstGeom>
          <a:solidFill>
            <a:schemeClr val="tx1">
              <a:lumMod val="95000"/>
              <a:lumOff val="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FA111C5-A78D-479B-8C31-7C75D54750E4}"/>
              </a:ext>
              <a:ext uri="{C183D7F6-B498-43B3-948B-1728B52AA6E4}">
                <adec:decorative xmlns:adec="http://schemas.microsoft.com/office/drawing/2017/decorative" val="1"/>
              </a:ext>
            </a:extLst>
          </p:cNvPr>
          <p:cNvSpPr/>
          <p:nvPr/>
        </p:nvSpPr>
        <p:spPr>
          <a:xfrm>
            <a:off x="360470" y="297509"/>
            <a:ext cx="11471060" cy="6262983"/>
          </a:xfrm>
          <a:prstGeom prst="rect">
            <a:avLst/>
          </a:prstGeom>
          <a:noFill/>
          <a:ln>
            <a:solidFill>
              <a:srgbClr val="CE2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BCC445D-99BF-4BD6-A87A-9AB46C82F7C1}"/>
              </a:ext>
            </a:extLst>
          </p:cNvPr>
          <p:cNvSpPr txBox="1"/>
          <p:nvPr/>
        </p:nvSpPr>
        <p:spPr>
          <a:xfrm>
            <a:off x="1213998" y="2980455"/>
            <a:ext cx="5814529" cy="400110"/>
          </a:xfrm>
          <a:prstGeom prst="rect">
            <a:avLst/>
          </a:prstGeom>
          <a:noFill/>
        </p:spPr>
        <p:txBody>
          <a:bodyPr wrap="square" rtlCol="0" anchor="ctr">
            <a:spAutoFit/>
          </a:bodyPr>
          <a:lstStyle/>
          <a:p>
            <a:r>
              <a:rPr lang="en-US" sz="2000" b="1">
                <a:solidFill>
                  <a:srgbClr val="BFBFBF"/>
                </a:solidFill>
              </a:rPr>
              <a:t> - Team 3</a:t>
            </a:r>
            <a:r>
              <a:rPr lang="en-US" sz="1600" b="1">
                <a:solidFill>
                  <a:srgbClr val="BFBFBF"/>
                </a:solidFill>
              </a:rPr>
              <a:t> </a:t>
            </a:r>
          </a:p>
        </p:txBody>
      </p:sp>
      <p:sp>
        <p:nvSpPr>
          <p:cNvPr id="25" name="Freeform: Shape 24">
            <a:extLst>
              <a:ext uri="{FF2B5EF4-FFF2-40B4-BE49-F238E27FC236}">
                <a16:creationId xmlns:a16="http://schemas.microsoft.com/office/drawing/2014/main" id="{01FF3AA5-65B8-4250-9FA5-E730BA5D93C8}"/>
              </a:ext>
              <a:ext uri="{C183D7F6-B498-43B3-948B-1728B52AA6E4}">
                <adec:decorative xmlns:adec="http://schemas.microsoft.com/office/drawing/2017/decorative" val="1"/>
              </a:ext>
            </a:extLst>
          </p:cNvPr>
          <p:cNvSpPr/>
          <p:nvPr/>
        </p:nvSpPr>
        <p:spPr>
          <a:xfrm>
            <a:off x="9593942" y="5808574"/>
            <a:ext cx="2293258" cy="1049426"/>
          </a:xfrm>
          <a:custGeom>
            <a:avLst/>
            <a:gdLst>
              <a:gd name="connsiteX0" fmla="*/ 1146629 w 2293258"/>
              <a:gd name="connsiteY0" fmla="*/ 0 h 1049426"/>
              <a:gd name="connsiteX1" fmla="*/ 1312564 w 2293258"/>
              <a:gd name="connsiteY1" fmla="*/ 68733 h 1049426"/>
              <a:gd name="connsiteX2" fmla="*/ 2293258 w 2293258"/>
              <a:gd name="connsiteY2" fmla="*/ 1049426 h 1049426"/>
              <a:gd name="connsiteX3" fmla="*/ 0 w 2293258"/>
              <a:gd name="connsiteY3" fmla="*/ 1049426 h 1049426"/>
              <a:gd name="connsiteX4" fmla="*/ 980694 w 2293258"/>
              <a:gd name="connsiteY4" fmla="*/ 68733 h 1049426"/>
              <a:gd name="connsiteX5" fmla="*/ 1146629 w 2293258"/>
              <a:gd name="connsiteY5" fmla="*/ 0 h 10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3258" h="1049426">
                <a:moveTo>
                  <a:pt x="1146629" y="0"/>
                </a:moveTo>
                <a:cubicBezTo>
                  <a:pt x="1206686" y="0"/>
                  <a:pt x="1266742" y="22911"/>
                  <a:pt x="1312564" y="68733"/>
                </a:cubicBezTo>
                <a:lnTo>
                  <a:pt x="2293258" y="1049426"/>
                </a:lnTo>
                <a:lnTo>
                  <a:pt x="0" y="1049426"/>
                </a:lnTo>
                <a:lnTo>
                  <a:pt x="980694" y="68733"/>
                </a:lnTo>
                <a:cubicBezTo>
                  <a:pt x="1026516" y="22911"/>
                  <a:pt x="1086572" y="0"/>
                  <a:pt x="1146629" y="0"/>
                </a:cubicBezTo>
                <a:close/>
              </a:path>
            </a:pathLst>
          </a:cu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9BCCD400-5AC0-46BA-AF0D-532EA062DDFE}"/>
              </a:ext>
              <a:ext uri="{C183D7F6-B498-43B3-948B-1728B52AA6E4}">
                <adec:decorative xmlns:adec="http://schemas.microsoft.com/office/drawing/2017/decorative" val="1"/>
              </a:ext>
            </a:extLst>
          </p:cNvPr>
          <p:cNvSpPr/>
          <p:nvPr/>
        </p:nvSpPr>
        <p:spPr>
          <a:xfrm>
            <a:off x="0" y="0"/>
            <a:ext cx="2739184" cy="2840643"/>
          </a:xfrm>
          <a:custGeom>
            <a:avLst/>
            <a:gdLst>
              <a:gd name="connsiteX0" fmla="*/ 0 w 2739184"/>
              <a:gd name="connsiteY0" fmla="*/ 0 h 2840643"/>
              <a:gd name="connsiteX1" fmla="*/ 2501897 w 2739184"/>
              <a:gd name="connsiteY1" fmla="*/ 0 h 2840643"/>
              <a:gd name="connsiteX2" fmla="*/ 2619703 w 2739184"/>
              <a:gd name="connsiteY2" fmla="*/ 117806 h 2840643"/>
              <a:gd name="connsiteX3" fmla="*/ 2619703 w 2739184"/>
              <a:gd name="connsiteY3" fmla="*/ 694710 h 2840643"/>
              <a:gd name="connsiteX4" fmla="*/ 593251 w 2739184"/>
              <a:gd name="connsiteY4" fmla="*/ 2721162 h 2840643"/>
              <a:gd name="connsiteX5" fmla="*/ 16347 w 2739184"/>
              <a:gd name="connsiteY5" fmla="*/ 2721162 h 2840643"/>
              <a:gd name="connsiteX6" fmla="*/ 0 w 2739184"/>
              <a:gd name="connsiteY6" fmla="*/ 2704815 h 2840643"/>
              <a:gd name="connsiteX7" fmla="*/ 0 w 2739184"/>
              <a:gd name="connsiteY7" fmla="*/ 0 h 284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39184" h="2840643">
                <a:moveTo>
                  <a:pt x="0" y="0"/>
                </a:moveTo>
                <a:lnTo>
                  <a:pt x="2501897" y="0"/>
                </a:lnTo>
                <a:lnTo>
                  <a:pt x="2619703" y="117806"/>
                </a:lnTo>
                <a:cubicBezTo>
                  <a:pt x="2779011" y="277113"/>
                  <a:pt x="2779011" y="535403"/>
                  <a:pt x="2619703" y="694710"/>
                </a:cubicBezTo>
                <a:lnTo>
                  <a:pt x="593251" y="2721162"/>
                </a:lnTo>
                <a:cubicBezTo>
                  <a:pt x="433944" y="2880470"/>
                  <a:pt x="175654" y="2880470"/>
                  <a:pt x="16347" y="2721162"/>
                </a:cubicBezTo>
                <a:lnTo>
                  <a:pt x="0" y="2704815"/>
                </a:lnTo>
                <a:lnTo>
                  <a:pt x="0" y="0"/>
                </a:lnTo>
                <a:close/>
              </a:path>
            </a:pathLst>
          </a:cu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hidden="1">
            <a:extLst>
              <a:ext uri="{FF2B5EF4-FFF2-40B4-BE49-F238E27FC236}">
                <a16:creationId xmlns:a16="http://schemas.microsoft.com/office/drawing/2014/main" id="{020D1C37-27ED-4160-AE67-E6F23CD58E73}"/>
              </a:ext>
            </a:extLst>
          </p:cNvPr>
          <p:cNvSpPr>
            <a:spLocks noGrp="1"/>
          </p:cNvSpPr>
          <p:nvPr>
            <p:ph type="title"/>
          </p:nvPr>
        </p:nvSpPr>
        <p:spPr>
          <a:xfrm>
            <a:off x="838200" y="525818"/>
            <a:ext cx="10515600" cy="498598"/>
          </a:xfrm>
        </p:spPr>
        <p:txBody>
          <a:bodyPr>
            <a:normAutofit/>
          </a:bodyPr>
          <a:lstStyle/>
          <a:p>
            <a:r>
              <a:rPr lang="en-US"/>
              <a:t>Slide 1</a:t>
            </a:r>
          </a:p>
        </p:txBody>
      </p:sp>
      <p:pic>
        <p:nvPicPr>
          <p:cNvPr id="6" name="Picture 5">
            <a:extLst>
              <a:ext uri="{FF2B5EF4-FFF2-40B4-BE49-F238E27FC236}">
                <a16:creationId xmlns:a16="http://schemas.microsoft.com/office/drawing/2014/main" id="{4EDD01B7-7E1E-0C16-4DB0-6911A89876F5}"/>
              </a:ext>
            </a:extLst>
          </p:cNvPr>
          <p:cNvPicPr>
            <a:picLocks noChangeAspect="1"/>
          </p:cNvPicPr>
          <p:nvPr/>
        </p:nvPicPr>
        <p:blipFill>
          <a:blip r:embed="rId4"/>
          <a:stretch>
            <a:fillRect/>
          </a:stretch>
        </p:blipFill>
        <p:spPr>
          <a:xfrm>
            <a:off x="1617363" y="3969611"/>
            <a:ext cx="1525610" cy="1647985"/>
          </a:xfrm>
          <a:prstGeom prst="rect">
            <a:avLst/>
          </a:prstGeom>
        </p:spPr>
      </p:pic>
      <p:pic>
        <p:nvPicPr>
          <p:cNvPr id="7" name="Picture 6" descr="A person wearing glasses and a black jacket&#10;&#10;Description automatically generated">
            <a:extLst>
              <a:ext uri="{FF2B5EF4-FFF2-40B4-BE49-F238E27FC236}">
                <a16:creationId xmlns:a16="http://schemas.microsoft.com/office/drawing/2014/main" id="{98AFD92A-4ED4-EEB4-DC42-CA2E2B21B54A}"/>
              </a:ext>
            </a:extLst>
          </p:cNvPr>
          <p:cNvPicPr>
            <a:picLocks/>
          </p:cNvPicPr>
          <p:nvPr/>
        </p:nvPicPr>
        <p:blipFill rotWithShape="1">
          <a:blip r:embed="rId5" cstate="print">
            <a:extLst>
              <a:ext uri="{28A0092B-C50C-407E-A947-70E740481C1C}">
                <a14:useLocalDpi xmlns:a14="http://schemas.microsoft.com/office/drawing/2010/main" val="0"/>
              </a:ext>
            </a:extLst>
          </a:blip>
          <a:srcRect l="5820" t="5591" r="10896" b="31179"/>
          <a:stretch/>
        </p:blipFill>
        <p:spPr>
          <a:xfrm>
            <a:off x="8686801" y="3984750"/>
            <a:ext cx="1451078" cy="1621772"/>
          </a:xfrm>
          <a:prstGeom prst="rect">
            <a:avLst/>
          </a:prstGeom>
          <a:ln>
            <a:solidFill>
              <a:schemeClr val="tx1"/>
            </a:solidFill>
          </a:ln>
        </p:spPr>
      </p:pic>
      <p:sp>
        <p:nvSpPr>
          <p:cNvPr id="15" name="Rectangle 14">
            <a:extLst>
              <a:ext uri="{FF2B5EF4-FFF2-40B4-BE49-F238E27FC236}">
                <a16:creationId xmlns:a16="http://schemas.microsoft.com/office/drawing/2014/main" id="{5CB5CD59-0754-8E83-5BC8-DAFEDA3FCDBB}"/>
              </a:ext>
            </a:extLst>
          </p:cNvPr>
          <p:cNvSpPr/>
          <p:nvPr/>
        </p:nvSpPr>
        <p:spPr>
          <a:xfrm>
            <a:off x="1404572" y="3762887"/>
            <a:ext cx="1968864" cy="2049859"/>
          </a:xfrm>
          <a:prstGeom prst="rect">
            <a:avLst/>
          </a:prstGeom>
          <a:noFill/>
          <a:ln w="28575">
            <a:solidFill>
              <a:srgbClr val="CE29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C96BAFE-5500-11E2-0066-0ED2AA06E849}"/>
              </a:ext>
            </a:extLst>
          </p:cNvPr>
          <p:cNvSpPr/>
          <p:nvPr/>
        </p:nvSpPr>
        <p:spPr>
          <a:xfrm>
            <a:off x="4947872" y="3762887"/>
            <a:ext cx="1968864" cy="2049859"/>
          </a:xfrm>
          <a:prstGeom prst="rect">
            <a:avLst/>
          </a:prstGeom>
          <a:noFill/>
          <a:ln w="28575">
            <a:solidFill>
              <a:srgbClr val="CE29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672BB7F-9E04-47A8-68B5-5C92E3E9E3C9}"/>
              </a:ext>
            </a:extLst>
          </p:cNvPr>
          <p:cNvSpPr/>
          <p:nvPr/>
        </p:nvSpPr>
        <p:spPr>
          <a:xfrm>
            <a:off x="8424497" y="3772412"/>
            <a:ext cx="1968864" cy="2049859"/>
          </a:xfrm>
          <a:prstGeom prst="rect">
            <a:avLst/>
          </a:prstGeom>
          <a:noFill/>
          <a:ln w="28575">
            <a:solidFill>
              <a:srgbClr val="CE29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5C9A2D5-06D4-8831-D3CD-FB9B608A8654}"/>
              </a:ext>
            </a:extLst>
          </p:cNvPr>
          <p:cNvSpPr txBox="1"/>
          <p:nvPr/>
        </p:nvSpPr>
        <p:spPr>
          <a:xfrm>
            <a:off x="1504842" y="5886449"/>
            <a:ext cx="2117875" cy="400110"/>
          </a:xfrm>
          <a:prstGeom prst="rect">
            <a:avLst/>
          </a:prstGeom>
          <a:noFill/>
        </p:spPr>
        <p:txBody>
          <a:bodyPr wrap="square" rtlCol="0">
            <a:spAutoFit/>
          </a:bodyPr>
          <a:lstStyle/>
          <a:p>
            <a:r>
              <a:rPr lang="en-US" sz="2000">
                <a:solidFill>
                  <a:schemeClr val="bg1"/>
                </a:solidFill>
                <a:latin typeface="+mj-lt"/>
              </a:rPr>
              <a:t>Ruta Kulkarni</a:t>
            </a:r>
          </a:p>
        </p:txBody>
      </p:sp>
      <p:sp>
        <p:nvSpPr>
          <p:cNvPr id="26" name="TextBox 25">
            <a:extLst>
              <a:ext uri="{FF2B5EF4-FFF2-40B4-BE49-F238E27FC236}">
                <a16:creationId xmlns:a16="http://schemas.microsoft.com/office/drawing/2014/main" id="{D5C6FBEB-BEB7-0AC1-7694-68691732214C}"/>
              </a:ext>
            </a:extLst>
          </p:cNvPr>
          <p:cNvSpPr txBox="1"/>
          <p:nvPr/>
        </p:nvSpPr>
        <p:spPr>
          <a:xfrm>
            <a:off x="4767089" y="5895973"/>
            <a:ext cx="2607374" cy="400110"/>
          </a:xfrm>
          <a:prstGeom prst="rect">
            <a:avLst/>
          </a:prstGeom>
          <a:noFill/>
        </p:spPr>
        <p:txBody>
          <a:bodyPr wrap="square" rtlCol="0">
            <a:spAutoFit/>
          </a:bodyPr>
          <a:lstStyle/>
          <a:p>
            <a:r>
              <a:rPr lang="en-US" sz="2000">
                <a:solidFill>
                  <a:schemeClr val="bg1"/>
                </a:solidFill>
                <a:latin typeface="+mj-lt"/>
              </a:rPr>
              <a:t>Meera Ghaskadvi</a:t>
            </a:r>
          </a:p>
        </p:txBody>
      </p:sp>
      <p:sp>
        <p:nvSpPr>
          <p:cNvPr id="27" name="TextBox 26">
            <a:extLst>
              <a:ext uri="{FF2B5EF4-FFF2-40B4-BE49-F238E27FC236}">
                <a16:creationId xmlns:a16="http://schemas.microsoft.com/office/drawing/2014/main" id="{A6BFFF02-B228-16D9-1A68-1A5732338DD7}"/>
              </a:ext>
            </a:extLst>
          </p:cNvPr>
          <p:cNvSpPr txBox="1"/>
          <p:nvPr/>
        </p:nvSpPr>
        <p:spPr>
          <a:xfrm>
            <a:off x="8263483" y="5895973"/>
            <a:ext cx="2815055" cy="400110"/>
          </a:xfrm>
          <a:prstGeom prst="rect">
            <a:avLst/>
          </a:prstGeom>
          <a:noFill/>
        </p:spPr>
        <p:txBody>
          <a:bodyPr wrap="square" rtlCol="0">
            <a:spAutoFit/>
          </a:bodyPr>
          <a:lstStyle/>
          <a:p>
            <a:r>
              <a:rPr lang="en-US" sz="2000">
                <a:solidFill>
                  <a:schemeClr val="bg1"/>
                </a:solidFill>
                <a:latin typeface="+mj-lt"/>
              </a:rPr>
              <a:t>Marisha Chopade</a:t>
            </a:r>
          </a:p>
        </p:txBody>
      </p:sp>
      <p:sp>
        <p:nvSpPr>
          <p:cNvPr id="29" name="TextBox 28">
            <a:extLst>
              <a:ext uri="{FF2B5EF4-FFF2-40B4-BE49-F238E27FC236}">
                <a16:creationId xmlns:a16="http://schemas.microsoft.com/office/drawing/2014/main" id="{DEBAF824-ACAF-BF9E-C331-8733054D9AD6}"/>
              </a:ext>
            </a:extLst>
          </p:cNvPr>
          <p:cNvSpPr txBox="1"/>
          <p:nvPr/>
        </p:nvSpPr>
        <p:spPr>
          <a:xfrm>
            <a:off x="1033023" y="1422974"/>
            <a:ext cx="10539852" cy="1446550"/>
          </a:xfrm>
          <a:prstGeom prst="rect">
            <a:avLst/>
          </a:prstGeom>
          <a:noFill/>
        </p:spPr>
        <p:txBody>
          <a:bodyPr wrap="square" rtlCol="0">
            <a:spAutoFit/>
          </a:bodyPr>
          <a:lstStyle/>
          <a:p>
            <a:r>
              <a:rPr lang="en-US" sz="4400" b="0" i="0">
                <a:solidFill>
                  <a:schemeClr val="bg1"/>
                </a:solidFill>
                <a:effectLst/>
                <a:latin typeface="+mj-lt"/>
              </a:rPr>
              <a:t>Visualizing the Google Trends Dataset to understand consumer patterns</a:t>
            </a:r>
            <a:endParaRPr lang="en-US" sz="4400">
              <a:solidFill>
                <a:schemeClr val="bg1"/>
              </a:solidFill>
              <a:latin typeface="+mj-lt"/>
            </a:endParaRPr>
          </a:p>
        </p:txBody>
      </p:sp>
      <p:pic>
        <p:nvPicPr>
          <p:cNvPr id="5" name="Picture 4">
            <a:extLst>
              <a:ext uri="{FF2B5EF4-FFF2-40B4-BE49-F238E27FC236}">
                <a16:creationId xmlns:a16="http://schemas.microsoft.com/office/drawing/2014/main" id="{6D8249DF-3BFF-1A35-B430-062D7352464F}"/>
              </a:ext>
            </a:extLst>
          </p:cNvPr>
          <p:cNvPicPr>
            <a:picLocks noChangeAspect="1"/>
          </p:cNvPicPr>
          <p:nvPr/>
        </p:nvPicPr>
        <p:blipFill>
          <a:blip r:embed="rId6"/>
          <a:stretch>
            <a:fillRect/>
          </a:stretch>
        </p:blipFill>
        <p:spPr>
          <a:xfrm>
            <a:off x="5123354" y="3981021"/>
            <a:ext cx="1583538" cy="1636575"/>
          </a:xfrm>
          <a:prstGeom prst="rect">
            <a:avLst/>
          </a:prstGeom>
        </p:spPr>
      </p:pic>
    </p:spTree>
    <p:extLst>
      <p:ext uri="{BB962C8B-B14F-4D97-AF65-F5344CB8AC3E}">
        <p14:creationId xmlns:p14="http://schemas.microsoft.com/office/powerpoint/2010/main" val="3105940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48CCF43-576D-13DB-08A1-5460A81CC28E}"/>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089" y="1295400"/>
            <a:ext cx="12179822" cy="5105400"/>
          </a:xfrm>
          <a:prstGeom prst="rect">
            <a:avLst/>
          </a:prstGeom>
        </p:spPr>
      </p:pic>
      <p:sp>
        <p:nvSpPr>
          <p:cNvPr id="21" name="Rectangle 20">
            <a:extLst>
              <a:ext uri="{FF2B5EF4-FFF2-40B4-BE49-F238E27FC236}">
                <a16:creationId xmlns:a16="http://schemas.microsoft.com/office/drawing/2014/main" id="{5A88EEF7-2BEA-D714-68AC-F90E58E63E99}"/>
              </a:ext>
              <a:ext uri="{C183D7F6-B498-43B3-948B-1728B52AA6E4}">
                <adec:decorative xmlns:adec="http://schemas.microsoft.com/office/drawing/2017/decorative" val="1"/>
              </a:ext>
            </a:extLst>
          </p:cNvPr>
          <p:cNvSpPr/>
          <p:nvPr/>
        </p:nvSpPr>
        <p:spPr>
          <a:xfrm>
            <a:off x="-6089" y="1588971"/>
            <a:ext cx="12192000" cy="4811829"/>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2F9A04F-7224-F6C7-1753-BC168566FF21}"/>
              </a:ext>
            </a:extLst>
          </p:cNvPr>
          <p:cNvSpPr/>
          <p:nvPr/>
        </p:nvSpPr>
        <p:spPr>
          <a:xfrm>
            <a:off x="167995" y="2228627"/>
            <a:ext cx="6856788" cy="402904"/>
          </a:xfrm>
          <a:prstGeom prst="rect">
            <a:avLst/>
          </a:prstGeom>
          <a:solidFill>
            <a:srgbClr val="CE295E"/>
          </a:solidFill>
          <a:ln>
            <a:solidFill>
              <a:srgbClr val="CE29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E8CCECF-D1CA-7889-7896-315B2E387281}"/>
              </a:ext>
              <a:ext uri="{C183D7F6-B498-43B3-948B-1728B52AA6E4}">
                <adec:decorative xmlns:adec="http://schemas.microsoft.com/office/drawing/2017/decorative" val="1"/>
              </a:ext>
            </a:extLst>
          </p:cNvPr>
          <p:cNvSpPr/>
          <p:nvPr/>
        </p:nvSpPr>
        <p:spPr>
          <a:xfrm>
            <a:off x="-6089" y="879929"/>
            <a:ext cx="12192000" cy="1305762"/>
          </a:xfrm>
          <a:prstGeom prst="rect">
            <a:avLst/>
          </a:prstGeom>
          <a:pattFill prst="ltDn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1262C6B1-279B-E744-6841-55E88A0CE3F4}"/>
              </a:ext>
            </a:extLst>
          </p:cNvPr>
          <p:cNvSpPr>
            <a:spLocks noGrp="1"/>
          </p:cNvSpPr>
          <p:nvPr>
            <p:ph type="title"/>
          </p:nvPr>
        </p:nvSpPr>
        <p:spPr>
          <a:xfrm>
            <a:off x="167994" y="2266271"/>
            <a:ext cx="6847457" cy="278794"/>
          </a:xfrm>
        </p:spPr>
        <p:txBody>
          <a:bodyPr>
            <a:normAutofit fontScale="90000"/>
          </a:bodyPr>
          <a:lstStyle/>
          <a:p>
            <a:r>
              <a:rPr lang="en-US" sz="2000">
                <a:solidFill>
                  <a:schemeClr val="bg1"/>
                </a:solidFill>
                <a:latin typeface="Aptos Display" panose="020B0004020202020204" pitchFamily="34" charset="0"/>
              </a:rPr>
              <a:t>Summary</a:t>
            </a:r>
            <a:r>
              <a:rPr lang="en-US" sz="2000" b="0" i="0">
                <a:solidFill>
                  <a:schemeClr val="bg1"/>
                </a:solidFill>
                <a:effectLst/>
                <a:latin typeface="Aptos Display" panose="020B0004020202020204" pitchFamily="34" charset="0"/>
              </a:rPr>
              <a:t> ranking data per US state</a:t>
            </a:r>
            <a:endParaRPr lang="en-US" sz="2000">
              <a:solidFill>
                <a:schemeClr val="bg1"/>
              </a:solidFill>
              <a:latin typeface="Aptos Display" panose="020B0004020202020204" pitchFamily="34" charset="0"/>
            </a:endParaRPr>
          </a:p>
        </p:txBody>
      </p:sp>
      <p:sp>
        <p:nvSpPr>
          <p:cNvPr id="3" name="Footer Placeholder 2">
            <a:extLst>
              <a:ext uri="{FF2B5EF4-FFF2-40B4-BE49-F238E27FC236}">
                <a16:creationId xmlns:a16="http://schemas.microsoft.com/office/drawing/2014/main" id="{E66F61CE-C9C6-AA5E-FAB3-6C1AF9B44764}"/>
              </a:ext>
            </a:extLst>
          </p:cNvPr>
          <p:cNvSpPr>
            <a:spLocks noGrp="1"/>
          </p:cNvSpPr>
          <p:nvPr>
            <p:ph type="ftr" sz="quarter" idx="11"/>
          </p:nvPr>
        </p:nvSpPr>
        <p:spPr>
          <a:xfrm>
            <a:off x="10539211" y="6478933"/>
            <a:ext cx="1285672" cy="338554"/>
          </a:xfrm>
        </p:spPr>
        <p:txBody>
          <a:bodyPr/>
          <a:lstStyle/>
          <a:p>
            <a:r>
              <a:rPr lang="en-US" sz="1600"/>
              <a:t>Team 3</a:t>
            </a:r>
          </a:p>
        </p:txBody>
      </p:sp>
      <p:sp>
        <p:nvSpPr>
          <p:cNvPr id="5" name="TextBox 4">
            <a:extLst>
              <a:ext uri="{FF2B5EF4-FFF2-40B4-BE49-F238E27FC236}">
                <a16:creationId xmlns:a16="http://schemas.microsoft.com/office/drawing/2014/main" id="{633323DB-2F84-C50D-EB00-C059DF0FBD48}"/>
              </a:ext>
            </a:extLst>
          </p:cNvPr>
          <p:cNvSpPr txBox="1"/>
          <p:nvPr/>
        </p:nvSpPr>
        <p:spPr>
          <a:xfrm>
            <a:off x="11843022" y="6506430"/>
            <a:ext cx="302230" cy="276999"/>
          </a:xfrm>
          <a:prstGeom prst="rect">
            <a:avLst/>
          </a:prstGeom>
          <a:noFill/>
        </p:spPr>
        <p:txBody>
          <a:bodyPr wrap="square" rtlCol="0">
            <a:spAutoFit/>
          </a:bodyPr>
          <a:lstStyle/>
          <a:p>
            <a:r>
              <a:rPr lang="en-US" sz="1200">
                <a:solidFill>
                  <a:schemeClr val="bg1"/>
                </a:solidFill>
              </a:rPr>
              <a:t> 2</a:t>
            </a:r>
          </a:p>
        </p:txBody>
      </p:sp>
      <p:sp>
        <p:nvSpPr>
          <p:cNvPr id="12" name="TextBox 11">
            <a:extLst>
              <a:ext uri="{FF2B5EF4-FFF2-40B4-BE49-F238E27FC236}">
                <a16:creationId xmlns:a16="http://schemas.microsoft.com/office/drawing/2014/main" id="{6340EDF2-0B84-E94B-53BD-3952C2F9E6AF}"/>
              </a:ext>
            </a:extLst>
          </p:cNvPr>
          <p:cNvSpPr txBox="1"/>
          <p:nvPr/>
        </p:nvSpPr>
        <p:spPr>
          <a:xfrm>
            <a:off x="792675" y="920042"/>
            <a:ext cx="11097095" cy="1138773"/>
          </a:xfrm>
          <a:prstGeom prst="rect">
            <a:avLst/>
          </a:prstGeom>
          <a:noFill/>
        </p:spPr>
        <p:txBody>
          <a:bodyPr wrap="square" rtlCol="0">
            <a:spAutoFit/>
          </a:bodyPr>
          <a:lstStyle/>
          <a:p>
            <a:pPr marL="285750" indent="-285750" algn="l">
              <a:buFont typeface="Arial" panose="020B0604020202020204" pitchFamily="34" charset="0"/>
              <a:buChar char="•"/>
            </a:pPr>
            <a:r>
              <a:rPr lang="en-US" sz="1700" b="0" i="0">
                <a:effectLst/>
                <a:latin typeface="Aptos Display" panose="020B0004020202020204" pitchFamily="34" charset="0"/>
              </a:rPr>
              <a:t>The dashboard provides businesses with the ability to tailor their marketing strategy by allowing them to select specific terms relevant to their industry</a:t>
            </a:r>
            <a:r>
              <a:rPr lang="en-US" sz="1700">
                <a:latin typeface="Aptos Display" panose="020B0004020202020204" pitchFamily="34" charset="0"/>
              </a:rPr>
              <a:t> </a:t>
            </a:r>
            <a:r>
              <a:rPr lang="en-US" sz="1700" b="0" i="0">
                <a:effectLst/>
                <a:latin typeface="Aptos Display" panose="020B0004020202020204" pitchFamily="34" charset="0"/>
              </a:rPr>
              <a:t>across various states</a:t>
            </a:r>
          </a:p>
          <a:p>
            <a:pPr marL="285750" indent="-285750" algn="l">
              <a:buFont typeface="Arial" panose="020B0604020202020204" pitchFamily="34" charset="0"/>
              <a:buChar char="•"/>
            </a:pPr>
            <a:r>
              <a:rPr lang="en-US" sz="1700" b="0" i="0">
                <a:effectLst/>
                <a:latin typeface="Aptos Display" panose="020B0004020202020204" pitchFamily="34" charset="0"/>
              </a:rPr>
              <a:t>This data empowers businesses to optimize their marketing efforts and work towards achieving a competitive edge in trending topics within their target regions</a:t>
            </a:r>
          </a:p>
        </p:txBody>
      </p:sp>
      <p:sp>
        <p:nvSpPr>
          <p:cNvPr id="9" name="Rectangle 8">
            <a:extLst>
              <a:ext uri="{FF2B5EF4-FFF2-40B4-BE49-F238E27FC236}">
                <a16:creationId xmlns:a16="http://schemas.microsoft.com/office/drawing/2014/main" id="{D29040C8-2EE9-A72E-0EC4-94E00D380B9A}"/>
              </a:ext>
            </a:extLst>
          </p:cNvPr>
          <p:cNvSpPr/>
          <p:nvPr/>
        </p:nvSpPr>
        <p:spPr>
          <a:xfrm>
            <a:off x="7263881" y="2228417"/>
            <a:ext cx="4747144" cy="792414"/>
          </a:xfrm>
          <a:prstGeom prst="rect">
            <a:avLst/>
          </a:prstGeom>
          <a:solidFill>
            <a:schemeClr val="tx1"/>
          </a:solidFill>
          <a:ln w="28575">
            <a:solidFill>
              <a:srgbClr val="CE2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en-US" sz="1600" b="1">
              <a:latin typeface="+mj-lt"/>
            </a:endParaRPr>
          </a:p>
        </p:txBody>
      </p:sp>
      <p:sp>
        <p:nvSpPr>
          <p:cNvPr id="11" name="TextBox 10">
            <a:extLst>
              <a:ext uri="{FF2B5EF4-FFF2-40B4-BE49-F238E27FC236}">
                <a16:creationId xmlns:a16="http://schemas.microsoft.com/office/drawing/2014/main" id="{988DA853-A099-5336-EB6E-66F8BE09F3D4}"/>
              </a:ext>
            </a:extLst>
          </p:cNvPr>
          <p:cNvSpPr txBox="1"/>
          <p:nvPr/>
        </p:nvSpPr>
        <p:spPr>
          <a:xfrm>
            <a:off x="7263881" y="2310198"/>
            <a:ext cx="4747144" cy="646331"/>
          </a:xfrm>
          <a:prstGeom prst="rect">
            <a:avLst/>
          </a:prstGeom>
          <a:noFill/>
        </p:spPr>
        <p:txBody>
          <a:bodyPr wrap="square" rtlCol="0">
            <a:spAutoFit/>
          </a:bodyPr>
          <a:lstStyle/>
          <a:p>
            <a:r>
              <a:rPr lang="en-US" b="1">
                <a:solidFill>
                  <a:srgbClr val="FFBED1"/>
                </a:solidFill>
                <a:latin typeface="Aptos Display" panose="020B0004020202020204" pitchFamily="34" charset="0"/>
              </a:rPr>
              <a:t>Scenario</a:t>
            </a:r>
            <a:r>
              <a:rPr lang="en-US" b="1">
                <a:solidFill>
                  <a:schemeClr val="bg1"/>
                </a:solidFill>
                <a:latin typeface="Aptos Display" panose="020B0004020202020204" pitchFamily="34" charset="0"/>
              </a:rPr>
              <a:t>: </a:t>
            </a:r>
            <a:r>
              <a:rPr lang="en-US">
                <a:solidFill>
                  <a:schemeClr val="bg1"/>
                </a:solidFill>
                <a:latin typeface="Aptos Display" panose="020B0004020202020204" pitchFamily="34" charset="0"/>
              </a:rPr>
              <a:t>Hired by Taylor Swift to gauge trends in Florida for upcoming Eras Tour</a:t>
            </a:r>
          </a:p>
        </p:txBody>
      </p:sp>
      <p:pic>
        <p:nvPicPr>
          <p:cNvPr id="2050" name="Picture 2">
            <a:extLst>
              <a:ext uri="{FF2B5EF4-FFF2-40B4-BE49-F238E27FC236}">
                <a16:creationId xmlns:a16="http://schemas.microsoft.com/office/drawing/2014/main" id="{C9F912D4-1D46-6050-1EA8-BB93B1F2FD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2665258"/>
            <a:ext cx="6847458" cy="3615422"/>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C0FF6478-FCDD-E69B-1733-78875267288B}"/>
              </a:ext>
            </a:extLst>
          </p:cNvPr>
          <p:cNvSpPr/>
          <p:nvPr/>
        </p:nvSpPr>
        <p:spPr>
          <a:xfrm>
            <a:off x="7263881" y="3154783"/>
            <a:ext cx="4747144" cy="3125898"/>
          </a:xfrm>
          <a:prstGeom prst="rect">
            <a:avLst/>
          </a:prstGeom>
          <a:noFill/>
          <a:ln w="28575">
            <a:solidFill>
              <a:srgbClr val="E4E7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4F84492-AFFF-165E-668E-58D5B6644246}"/>
              </a:ext>
              <a:ext uri="{C183D7F6-B498-43B3-948B-1728B52AA6E4}">
                <adec:decorative xmlns:adec="http://schemas.microsoft.com/office/drawing/2017/decorative" val="1"/>
              </a:ext>
            </a:extLst>
          </p:cNvPr>
          <p:cNvSpPr/>
          <p:nvPr/>
        </p:nvSpPr>
        <p:spPr>
          <a:xfrm>
            <a:off x="177326" y="1151550"/>
            <a:ext cx="482603" cy="482603"/>
          </a:xfrm>
          <a:prstGeom prst="ellipse">
            <a:avLst/>
          </a:prstGeom>
          <a:solidFill>
            <a:srgbClr val="7F7F7F"/>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descr="This is an icon of a pie chart. ">
            <a:extLst>
              <a:ext uri="{FF2B5EF4-FFF2-40B4-BE49-F238E27FC236}">
                <a16:creationId xmlns:a16="http://schemas.microsoft.com/office/drawing/2014/main" id="{B90F39B0-AC80-8596-26DB-840A90EDF90E}"/>
              </a:ext>
            </a:extLst>
          </p:cNvPr>
          <p:cNvGrpSpPr/>
          <p:nvPr/>
        </p:nvGrpSpPr>
        <p:grpSpPr>
          <a:xfrm>
            <a:off x="310687" y="1284911"/>
            <a:ext cx="215881" cy="215881"/>
            <a:chOff x="4319588" y="4213225"/>
            <a:chExt cx="287338" cy="287338"/>
          </a:xfrm>
          <a:solidFill>
            <a:schemeClr val="bg1"/>
          </a:solidFill>
          <a:effectLst/>
        </p:grpSpPr>
        <p:sp>
          <p:nvSpPr>
            <p:cNvPr id="16" name="Freeform 421">
              <a:extLst>
                <a:ext uri="{FF2B5EF4-FFF2-40B4-BE49-F238E27FC236}">
                  <a16:creationId xmlns:a16="http://schemas.microsoft.com/office/drawing/2014/main" id="{B07CB150-1BF9-CDCE-1482-A7EEF6360D9A}"/>
                </a:ext>
              </a:extLst>
            </p:cNvPr>
            <p:cNvSpPr>
              <a:spLocks/>
            </p:cNvSpPr>
            <p:nvPr/>
          </p:nvSpPr>
          <p:spPr bwMode="auto">
            <a:xfrm>
              <a:off x="4471988" y="4213225"/>
              <a:ext cx="134938" cy="133350"/>
            </a:xfrm>
            <a:custGeom>
              <a:avLst/>
              <a:gdLst>
                <a:gd name="T0" fmla="*/ 15 w 422"/>
                <a:gd name="T1" fmla="*/ 422 h 422"/>
                <a:gd name="T2" fmla="*/ 407 w 422"/>
                <a:gd name="T3" fmla="*/ 422 h 422"/>
                <a:gd name="T4" fmla="*/ 409 w 422"/>
                <a:gd name="T5" fmla="*/ 421 h 422"/>
                <a:gd name="T6" fmla="*/ 412 w 422"/>
                <a:gd name="T7" fmla="*/ 421 h 422"/>
                <a:gd name="T8" fmla="*/ 414 w 422"/>
                <a:gd name="T9" fmla="*/ 419 h 422"/>
                <a:gd name="T10" fmla="*/ 416 w 422"/>
                <a:gd name="T11" fmla="*/ 417 h 422"/>
                <a:gd name="T12" fmla="*/ 419 w 422"/>
                <a:gd name="T13" fmla="*/ 414 h 422"/>
                <a:gd name="T14" fmla="*/ 420 w 422"/>
                <a:gd name="T15" fmla="*/ 412 h 422"/>
                <a:gd name="T16" fmla="*/ 421 w 422"/>
                <a:gd name="T17" fmla="*/ 409 h 422"/>
                <a:gd name="T18" fmla="*/ 422 w 422"/>
                <a:gd name="T19" fmla="*/ 407 h 422"/>
                <a:gd name="T20" fmla="*/ 421 w 422"/>
                <a:gd name="T21" fmla="*/ 386 h 422"/>
                <a:gd name="T22" fmla="*/ 420 w 422"/>
                <a:gd name="T23" fmla="*/ 365 h 422"/>
                <a:gd name="T24" fmla="*/ 416 w 422"/>
                <a:gd name="T25" fmla="*/ 345 h 422"/>
                <a:gd name="T26" fmla="*/ 413 w 422"/>
                <a:gd name="T27" fmla="*/ 324 h 422"/>
                <a:gd name="T28" fmla="*/ 409 w 422"/>
                <a:gd name="T29" fmla="*/ 305 h 422"/>
                <a:gd name="T30" fmla="*/ 403 w 422"/>
                <a:gd name="T31" fmla="*/ 286 h 422"/>
                <a:gd name="T32" fmla="*/ 397 w 422"/>
                <a:gd name="T33" fmla="*/ 266 h 422"/>
                <a:gd name="T34" fmla="*/ 390 w 422"/>
                <a:gd name="T35" fmla="*/ 248 h 422"/>
                <a:gd name="T36" fmla="*/ 381 w 422"/>
                <a:gd name="T37" fmla="*/ 230 h 422"/>
                <a:gd name="T38" fmla="*/ 372 w 422"/>
                <a:gd name="T39" fmla="*/ 213 h 422"/>
                <a:gd name="T40" fmla="*/ 363 w 422"/>
                <a:gd name="T41" fmla="*/ 196 h 422"/>
                <a:gd name="T42" fmla="*/ 352 w 422"/>
                <a:gd name="T43" fmla="*/ 180 h 422"/>
                <a:gd name="T44" fmla="*/ 340 w 422"/>
                <a:gd name="T45" fmla="*/ 163 h 422"/>
                <a:gd name="T46" fmla="*/ 329 w 422"/>
                <a:gd name="T47" fmla="*/ 148 h 422"/>
                <a:gd name="T48" fmla="*/ 316 w 422"/>
                <a:gd name="T49" fmla="*/ 133 h 422"/>
                <a:gd name="T50" fmla="*/ 302 w 422"/>
                <a:gd name="T51" fmla="*/ 119 h 422"/>
                <a:gd name="T52" fmla="*/ 288 w 422"/>
                <a:gd name="T53" fmla="*/ 106 h 422"/>
                <a:gd name="T54" fmla="*/ 274 w 422"/>
                <a:gd name="T55" fmla="*/ 93 h 422"/>
                <a:gd name="T56" fmla="*/ 258 w 422"/>
                <a:gd name="T57" fmla="*/ 81 h 422"/>
                <a:gd name="T58" fmla="*/ 242 w 422"/>
                <a:gd name="T59" fmla="*/ 69 h 422"/>
                <a:gd name="T60" fmla="*/ 226 w 422"/>
                <a:gd name="T61" fmla="*/ 59 h 422"/>
                <a:gd name="T62" fmla="*/ 208 w 422"/>
                <a:gd name="T63" fmla="*/ 49 h 422"/>
                <a:gd name="T64" fmla="*/ 191 w 422"/>
                <a:gd name="T65" fmla="*/ 40 h 422"/>
                <a:gd name="T66" fmla="*/ 173 w 422"/>
                <a:gd name="T67" fmla="*/ 32 h 422"/>
                <a:gd name="T68" fmla="*/ 155 w 422"/>
                <a:gd name="T69" fmla="*/ 25 h 422"/>
                <a:gd name="T70" fmla="*/ 135 w 422"/>
                <a:gd name="T71" fmla="*/ 19 h 422"/>
                <a:gd name="T72" fmla="*/ 116 w 422"/>
                <a:gd name="T73" fmla="*/ 13 h 422"/>
                <a:gd name="T74" fmla="*/ 97 w 422"/>
                <a:gd name="T75" fmla="*/ 8 h 422"/>
                <a:gd name="T76" fmla="*/ 76 w 422"/>
                <a:gd name="T77" fmla="*/ 5 h 422"/>
                <a:gd name="T78" fmla="*/ 56 w 422"/>
                <a:gd name="T79" fmla="*/ 3 h 422"/>
                <a:gd name="T80" fmla="*/ 36 w 422"/>
                <a:gd name="T81" fmla="*/ 0 h 422"/>
                <a:gd name="T82" fmla="*/ 15 w 422"/>
                <a:gd name="T83" fmla="*/ 0 h 422"/>
                <a:gd name="T84" fmla="*/ 12 w 422"/>
                <a:gd name="T85" fmla="*/ 0 h 422"/>
                <a:gd name="T86" fmla="*/ 9 w 422"/>
                <a:gd name="T87" fmla="*/ 2 h 422"/>
                <a:gd name="T88" fmla="*/ 7 w 422"/>
                <a:gd name="T89" fmla="*/ 3 h 422"/>
                <a:gd name="T90" fmla="*/ 5 w 422"/>
                <a:gd name="T91" fmla="*/ 5 h 422"/>
                <a:gd name="T92" fmla="*/ 2 w 422"/>
                <a:gd name="T93" fmla="*/ 7 h 422"/>
                <a:gd name="T94" fmla="*/ 1 w 422"/>
                <a:gd name="T95" fmla="*/ 9 h 422"/>
                <a:gd name="T96" fmla="*/ 0 w 422"/>
                <a:gd name="T97" fmla="*/ 12 h 422"/>
                <a:gd name="T98" fmla="*/ 0 w 422"/>
                <a:gd name="T99" fmla="*/ 15 h 422"/>
                <a:gd name="T100" fmla="*/ 0 w 422"/>
                <a:gd name="T101" fmla="*/ 406 h 422"/>
                <a:gd name="T102" fmla="*/ 0 w 422"/>
                <a:gd name="T103" fmla="*/ 409 h 422"/>
                <a:gd name="T104" fmla="*/ 1 w 422"/>
                <a:gd name="T105" fmla="*/ 412 h 422"/>
                <a:gd name="T106" fmla="*/ 2 w 422"/>
                <a:gd name="T107" fmla="*/ 414 h 422"/>
                <a:gd name="T108" fmla="*/ 5 w 422"/>
                <a:gd name="T109" fmla="*/ 417 h 422"/>
                <a:gd name="T110" fmla="*/ 7 w 422"/>
                <a:gd name="T111" fmla="*/ 419 h 422"/>
                <a:gd name="T112" fmla="*/ 9 w 422"/>
                <a:gd name="T113" fmla="*/ 421 h 422"/>
                <a:gd name="T114" fmla="*/ 12 w 422"/>
                <a:gd name="T115" fmla="*/ 421 h 422"/>
                <a:gd name="T116" fmla="*/ 15 w 422"/>
                <a:gd name="T117"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2" h="422">
                  <a:moveTo>
                    <a:pt x="15" y="422"/>
                  </a:moveTo>
                  <a:lnTo>
                    <a:pt x="407" y="422"/>
                  </a:lnTo>
                  <a:lnTo>
                    <a:pt x="409" y="421"/>
                  </a:lnTo>
                  <a:lnTo>
                    <a:pt x="412" y="421"/>
                  </a:lnTo>
                  <a:lnTo>
                    <a:pt x="414" y="419"/>
                  </a:lnTo>
                  <a:lnTo>
                    <a:pt x="416" y="417"/>
                  </a:lnTo>
                  <a:lnTo>
                    <a:pt x="419" y="414"/>
                  </a:lnTo>
                  <a:lnTo>
                    <a:pt x="420" y="412"/>
                  </a:lnTo>
                  <a:lnTo>
                    <a:pt x="421" y="409"/>
                  </a:lnTo>
                  <a:lnTo>
                    <a:pt x="422" y="407"/>
                  </a:lnTo>
                  <a:lnTo>
                    <a:pt x="421" y="386"/>
                  </a:lnTo>
                  <a:lnTo>
                    <a:pt x="420" y="365"/>
                  </a:lnTo>
                  <a:lnTo>
                    <a:pt x="416" y="345"/>
                  </a:lnTo>
                  <a:lnTo>
                    <a:pt x="413" y="324"/>
                  </a:lnTo>
                  <a:lnTo>
                    <a:pt x="409" y="305"/>
                  </a:lnTo>
                  <a:lnTo>
                    <a:pt x="403" y="286"/>
                  </a:lnTo>
                  <a:lnTo>
                    <a:pt x="397" y="266"/>
                  </a:lnTo>
                  <a:lnTo>
                    <a:pt x="390" y="248"/>
                  </a:lnTo>
                  <a:lnTo>
                    <a:pt x="381" y="230"/>
                  </a:lnTo>
                  <a:lnTo>
                    <a:pt x="372" y="213"/>
                  </a:lnTo>
                  <a:lnTo>
                    <a:pt x="363" y="196"/>
                  </a:lnTo>
                  <a:lnTo>
                    <a:pt x="352" y="180"/>
                  </a:lnTo>
                  <a:lnTo>
                    <a:pt x="340" y="163"/>
                  </a:lnTo>
                  <a:lnTo>
                    <a:pt x="329" y="148"/>
                  </a:lnTo>
                  <a:lnTo>
                    <a:pt x="316" y="133"/>
                  </a:lnTo>
                  <a:lnTo>
                    <a:pt x="302" y="119"/>
                  </a:lnTo>
                  <a:lnTo>
                    <a:pt x="288" y="106"/>
                  </a:lnTo>
                  <a:lnTo>
                    <a:pt x="274" y="93"/>
                  </a:lnTo>
                  <a:lnTo>
                    <a:pt x="258" y="81"/>
                  </a:lnTo>
                  <a:lnTo>
                    <a:pt x="242" y="69"/>
                  </a:lnTo>
                  <a:lnTo>
                    <a:pt x="226" y="59"/>
                  </a:lnTo>
                  <a:lnTo>
                    <a:pt x="208" y="49"/>
                  </a:lnTo>
                  <a:lnTo>
                    <a:pt x="191" y="40"/>
                  </a:lnTo>
                  <a:lnTo>
                    <a:pt x="173" y="32"/>
                  </a:lnTo>
                  <a:lnTo>
                    <a:pt x="155" y="25"/>
                  </a:lnTo>
                  <a:lnTo>
                    <a:pt x="135" y="19"/>
                  </a:lnTo>
                  <a:lnTo>
                    <a:pt x="116" y="13"/>
                  </a:lnTo>
                  <a:lnTo>
                    <a:pt x="97" y="8"/>
                  </a:lnTo>
                  <a:lnTo>
                    <a:pt x="76" y="5"/>
                  </a:lnTo>
                  <a:lnTo>
                    <a:pt x="56" y="3"/>
                  </a:lnTo>
                  <a:lnTo>
                    <a:pt x="36" y="0"/>
                  </a:lnTo>
                  <a:lnTo>
                    <a:pt x="15" y="0"/>
                  </a:lnTo>
                  <a:lnTo>
                    <a:pt x="12" y="0"/>
                  </a:lnTo>
                  <a:lnTo>
                    <a:pt x="9" y="2"/>
                  </a:lnTo>
                  <a:lnTo>
                    <a:pt x="7" y="3"/>
                  </a:lnTo>
                  <a:lnTo>
                    <a:pt x="5" y="5"/>
                  </a:lnTo>
                  <a:lnTo>
                    <a:pt x="2" y="7"/>
                  </a:lnTo>
                  <a:lnTo>
                    <a:pt x="1" y="9"/>
                  </a:lnTo>
                  <a:lnTo>
                    <a:pt x="0" y="12"/>
                  </a:lnTo>
                  <a:lnTo>
                    <a:pt x="0" y="15"/>
                  </a:lnTo>
                  <a:lnTo>
                    <a:pt x="0" y="406"/>
                  </a:lnTo>
                  <a:lnTo>
                    <a:pt x="0" y="409"/>
                  </a:lnTo>
                  <a:lnTo>
                    <a:pt x="1" y="412"/>
                  </a:lnTo>
                  <a:lnTo>
                    <a:pt x="2" y="414"/>
                  </a:lnTo>
                  <a:lnTo>
                    <a:pt x="5" y="417"/>
                  </a:lnTo>
                  <a:lnTo>
                    <a:pt x="7" y="419"/>
                  </a:lnTo>
                  <a:lnTo>
                    <a:pt x="9" y="421"/>
                  </a:lnTo>
                  <a:lnTo>
                    <a:pt x="12" y="421"/>
                  </a:lnTo>
                  <a:lnTo>
                    <a:pt x="15" y="422"/>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chemeClr val="lt1"/>
                </a:solidFill>
              </a:endParaRPr>
            </a:p>
          </p:txBody>
        </p:sp>
        <p:sp>
          <p:nvSpPr>
            <p:cNvPr id="17" name="Freeform 422">
              <a:extLst>
                <a:ext uri="{FF2B5EF4-FFF2-40B4-BE49-F238E27FC236}">
                  <a16:creationId xmlns:a16="http://schemas.microsoft.com/office/drawing/2014/main" id="{A3C65BCD-AF55-C5D6-D035-ACE2801E7E8F}"/>
                </a:ext>
              </a:extLst>
            </p:cNvPr>
            <p:cNvSpPr>
              <a:spLocks/>
            </p:cNvSpPr>
            <p:nvPr/>
          </p:nvSpPr>
          <p:spPr bwMode="auto">
            <a:xfrm>
              <a:off x="4319588" y="4241800"/>
              <a:ext cx="220663" cy="258763"/>
            </a:xfrm>
            <a:custGeom>
              <a:avLst/>
              <a:gdLst>
                <a:gd name="T0" fmla="*/ 421 w 698"/>
                <a:gd name="T1" fmla="*/ 15 h 813"/>
                <a:gd name="T2" fmla="*/ 420 w 698"/>
                <a:gd name="T3" fmla="*/ 8 h 813"/>
                <a:gd name="T4" fmla="*/ 417 w 698"/>
                <a:gd name="T5" fmla="*/ 4 h 813"/>
                <a:gd name="T6" fmla="*/ 413 w 698"/>
                <a:gd name="T7" fmla="*/ 1 h 813"/>
                <a:gd name="T8" fmla="*/ 406 w 698"/>
                <a:gd name="T9" fmla="*/ 0 h 813"/>
                <a:gd name="T10" fmla="*/ 365 w 698"/>
                <a:gd name="T11" fmla="*/ 2 h 813"/>
                <a:gd name="T12" fmla="*/ 325 w 698"/>
                <a:gd name="T13" fmla="*/ 8 h 813"/>
                <a:gd name="T14" fmla="*/ 286 w 698"/>
                <a:gd name="T15" fmla="*/ 18 h 813"/>
                <a:gd name="T16" fmla="*/ 249 w 698"/>
                <a:gd name="T17" fmla="*/ 32 h 813"/>
                <a:gd name="T18" fmla="*/ 213 w 698"/>
                <a:gd name="T19" fmla="*/ 49 h 813"/>
                <a:gd name="T20" fmla="*/ 180 w 698"/>
                <a:gd name="T21" fmla="*/ 69 h 813"/>
                <a:gd name="T22" fmla="*/ 148 w 698"/>
                <a:gd name="T23" fmla="*/ 92 h 813"/>
                <a:gd name="T24" fmla="*/ 120 w 698"/>
                <a:gd name="T25" fmla="*/ 119 h 813"/>
                <a:gd name="T26" fmla="*/ 93 w 698"/>
                <a:gd name="T27" fmla="*/ 148 h 813"/>
                <a:gd name="T28" fmla="*/ 69 w 698"/>
                <a:gd name="T29" fmla="*/ 179 h 813"/>
                <a:gd name="T30" fmla="*/ 49 w 698"/>
                <a:gd name="T31" fmla="*/ 212 h 813"/>
                <a:gd name="T32" fmla="*/ 32 w 698"/>
                <a:gd name="T33" fmla="*/ 247 h 813"/>
                <a:gd name="T34" fmla="*/ 19 w 698"/>
                <a:gd name="T35" fmla="*/ 285 h 813"/>
                <a:gd name="T36" fmla="*/ 8 w 698"/>
                <a:gd name="T37" fmla="*/ 325 h 813"/>
                <a:gd name="T38" fmla="*/ 2 w 698"/>
                <a:gd name="T39" fmla="*/ 364 h 813"/>
                <a:gd name="T40" fmla="*/ 0 w 698"/>
                <a:gd name="T41" fmla="*/ 406 h 813"/>
                <a:gd name="T42" fmla="*/ 2 w 698"/>
                <a:gd name="T43" fmla="*/ 447 h 813"/>
                <a:gd name="T44" fmla="*/ 8 w 698"/>
                <a:gd name="T45" fmla="*/ 488 h 813"/>
                <a:gd name="T46" fmla="*/ 19 w 698"/>
                <a:gd name="T47" fmla="*/ 526 h 813"/>
                <a:gd name="T48" fmla="*/ 32 w 698"/>
                <a:gd name="T49" fmla="*/ 564 h 813"/>
                <a:gd name="T50" fmla="*/ 49 w 698"/>
                <a:gd name="T51" fmla="*/ 599 h 813"/>
                <a:gd name="T52" fmla="*/ 69 w 698"/>
                <a:gd name="T53" fmla="*/ 633 h 813"/>
                <a:gd name="T54" fmla="*/ 93 w 698"/>
                <a:gd name="T55" fmla="*/ 665 h 813"/>
                <a:gd name="T56" fmla="*/ 120 w 698"/>
                <a:gd name="T57" fmla="*/ 694 h 813"/>
                <a:gd name="T58" fmla="*/ 148 w 698"/>
                <a:gd name="T59" fmla="*/ 719 h 813"/>
                <a:gd name="T60" fmla="*/ 180 w 698"/>
                <a:gd name="T61" fmla="*/ 743 h 813"/>
                <a:gd name="T62" fmla="*/ 213 w 698"/>
                <a:gd name="T63" fmla="*/ 763 h 813"/>
                <a:gd name="T64" fmla="*/ 249 w 698"/>
                <a:gd name="T65" fmla="*/ 780 h 813"/>
                <a:gd name="T66" fmla="*/ 286 w 698"/>
                <a:gd name="T67" fmla="*/ 794 h 813"/>
                <a:gd name="T68" fmla="*/ 325 w 698"/>
                <a:gd name="T69" fmla="*/ 804 h 813"/>
                <a:gd name="T70" fmla="*/ 365 w 698"/>
                <a:gd name="T71" fmla="*/ 810 h 813"/>
                <a:gd name="T72" fmla="*/ 406 w 698"/>
                <a:gd name="T73" fmla="*/ 813 h 813"/>
                <a:gd name="T74" fmla="*/ 447 w 698"/>
                <a:gd name="T75" fmla="*/ 810 h 813"/>
                <a:gd name="T76" fmla="*/ 487 w 698"/>
                <a:gd name="T77" fmla="*/ 804 h 813"/>
                <a:gd name="T78" fmla="*/ 525 w 698"/>
                <a:gd name="T79" fmla="*/ 794 h 813"/>
                <a:gd name="T80" fmla="*/ 562 w 698"/>
                <a:gd name="T81" fmla="*/ 782 h 813"/>
                <a:gd name="T82" fmla="*/ 598 w 698"/>
                <a:gd name="T83" fmla="*/ 764 h 813"/>
                <a:gd name="T84" fmla="*/ 632 w 698"/>
                <a:gd name="T85" fmla="*/ 744 h 813"/>
                <a:gd name="T86" fmla="*/ 664 w 698"/>
                <a:gd name="T87" fmla="*/ 720 h 813"/>
                <a:gd name="T88" fmla="*/ 694 w 698"/>
                <a:gd name="T89" fmla="*/ 694 h 813"/>
                <a:gd name="T90" fmla="*/ 697 w 698"/>
                <a:gd name="T91" fmla="*/ 688 h 813"/>
                <a:gd name="T92" fmla="*/ 698 w 698"/>
                <a:gd name="T93" fmla="*/ 683 h 813"/>
                <a:gd name="T94" fmla="*/ 697 w 698"/>
                <a:gd name="T95" fmla="*/ 676 h 813"/>
                <a:gd name="T96" fmla="*/ 694 w 698"/>
                <a:gd name="T97" fmla="*/ 672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98" h="813">
                  <a:moveTo>
                    <a:pt x="421" y="400"/>
                  </a:moveTo>
                  <a:lnTo>
                    <a:pt x="421" y="15"/>
                  </a:lnTo>
                  <a:lnTo>
                    <a:pt x="421" y="11"/>
                  </a:lnTo>
                  <a:lnTo>
                    <a:pt x="420" y="8"/>
                  </a:lnTo>
                  <a:lnTo>
                    <a:pt x="419" y="6"/>
                  </a:lnTo>
                  <a:lnTo>
                    <a:pt x="417" y="4"/>
                  </a:lnTo>
                  <a:lnTo>
                    <a:pt x="415" y="2"/>
                  </a:lnTo>
                  <a:lnTo>
                    <a:pt x="413" y="1"/>
                  </a:lnTo>
                  <a:lnTo>
                    <a:pt x="409" y="0"/>
                  </a:lnTo>
                  <a:lnTo>
                    <a:pt x="406" y="0"/>
                  </a:lnTo>
                  <a:lnTo>
                    <a:pt x="386" y="0"/>
                  </a:lnTo>
                  <a:lnTo>
                    <a:pt x="365" y="2"/>
                  </a:lnTo>
                  <a:lnTo>
                    <a:pt x="345" y="4"/>
                  </a:lnTo>
                  <a:lnTo>
                    <a:pt x="325" y="8"/>
                  </a:lnTo>
                  <a:lnTo>
                    <a:pt x="305" y="12"/>
                  </a:lnTo>
                  <a:lnTo>
                    <a:pt x="286" y="18"/>
                  </a:lnTo>
                  <a:lnTo>
                    <a:pt x="267" y="24"/>
                  </a:lnTo>
                  <a:lnTo>
                    <a:pt x="249" y="32"/>
                  </a:lnTo>
                  <a:lnTo>
                    <a:pt x="230" y="39"/>
                  </a:lnTo>
                  <a:lnTo>
                    <a:pt x="213" y="49"/>
                  </a:lnTo>
                  <a:lnTo>
                    <a:pt x="196" y="59"/>
                  </a:lnTo>
                  <a:lnTo>
                    <a:pt x="180" y="69"/>
                  </a:lnTo>
                  <a:lnTo>
                    <a:pt x="164" y="80"/>
                  </a:lnTo>
                  <a:lnTo>
                    <a:pt x="148" y="92"/>
                  </a:lnTo>
                  <a:lnTo>
                    <a:pt x="134" y="105"/>
                  </a:lnTo>
                  <a:lnTo>
                    <a:pt x="120" y="119"/>
                  </a:lnTo>
                  <a:lnTo>
                    <a:pt x="106" y="133"/>
                  </a:lnTo>
                  <a:lnTo>
                    <a:pt x="93" y="148"/>
                  </a:lnTo>
                  <a:lnTo>
                    <a:pt x="81" y="163"/>
                  </a:lnTo>
                  <a:lnTo>
                    <a:pt x="69" y="179"/>
                  </a:lnTo>
                  <a:lnTo>
                    <a:pt x="59" y="195"/>
                  </a:lnTo>
                  <a:lnTo>
                    <a:pt x="49" y="212"/>
                  </a:lnTo>
                  <a:lnTo>
                    <a:pt x="40" y="230"/>
                  </a:lnTo>
                  <a:lnTo>
                    <a:pt x="32" y="247"/>
                  </a:lnTo>
                  <a:lnTo>
                    <a:pt x="24" y="267"/>
                  </a:lnTo>
                  <a:lnTo>
                    <a:pt x="19" y="285"/>
                  </a:lnTo>
                  <a:lnTo>
                    <a:pt x="13" y="304"/>
                  </a:lnTo>
                  <a:lnTo>
                    <a:pt x="8" y="325"/>
                  </a:lnTo>
                  <a:lnTo>
                    <a:pt x="5" y="344"/>
                  </a:lnTo>
                  <a:lnTo>
                    <a:pt x="2" y="364"/>
                  </a:lnTo>
                  <a:lnTo>
                    <a:pt x="1" y="385"/>
                  </a:lnTo>
                  <a:lnTo>
                    <a:pt x="0" y="406"/>
                  </a:lnTo>
                  <a:lnTo>
                    <a:pt x="1" y="426"/>
                  </a:lnTo>
                  <a:lnTo>
                    <a:pt x="2" y="447"/>
                  </a:lnTo>
                  <a:lnTo>
                    <a:pt x="5" y="467"/>
                  </a:lnTo>
                  <a:lnTo>
                    <a:pt x="8" y="488"/>
                  </a:lnTo>
                  <a:lnTo>
                    <a:pt x="13" y="507"/>
                  </a:lnTo>
                  <a:lnTo>
                    <a:pt x="19" y="526"/>
                  </a:lnTo>
                  <a:lnTo>
                    <a:pt x="24" y="546"/>
                  </a:lnTo>
                  <a:lnTo>
                    <a:pt x="32" y="564"/>
                  </a:lnTo>
                  <a:lnTo>
                    <a:pt x="40" y="582"/>
                  </a:lnTo>
                  <a:lnTo>
                    <a:pt x="49" y="599"/>
                  </a:lnTo>
                  <a:lnTo>
                    <a:pt x="59" y="616"/>
                  </a:lnTo>
                  <a:lnTo>
                    <a:pt x="69" y="633"/>
                  </a:lnTo>
                  <a:lnTo>
                    <a:pt x="81" y="649"/>
                  </a:lnTo>
                  <a:lnTo>
                    <a:pt x="93" y="665"/>
                  </a:lnTo>
                  <a:lnTo>
                    <a:pt x="106" y="679"/>
                  </a:lnTo>
                  <a:lnTo>
                    <a:pt x="120" y="694"/>
                  </a:lnTo>
                  <a:lnTo>
                    <a:pt x="134" y="706"/>
                  </a:lnTo>
                  <a:lnTo>
                    <a:pt x="148" y="719"/>
                  </a:lnTo>
                  <a:lnTo>
                    <a:pt x="164" y="731"/>
                  </a:lnTo>
                  <a:lnTo>
                    <a:pt x="180" y="743"/>
                  </a:lnTo>
                  <a:lnTo>
                    <a:pt x="196" y="754"/>
                  </a:lnTo>
                  <a:lnTo>
                    <a:pt x="213" y="763"/>
                  </a:lnTo>
                  <a:lnTo>
                    <a:pt x="230" y="772"/>
                  </a:lnTo>
                  <a:lnTo>
                    <a:pt x="249" y="780"/>
                  </a:lnTo>
                  <a:lnTo>
                    <a:pt x="267" y="788"/>
                  </a:lnTo>
                  <a:lnTo>
                    <a:pt x="286" y="794"/>
                  </a:lnTo>
                  <a:lnTo>
                    <a:pt x="305" y="800"/>
                  </a:lnTo>
                  <a:lnTo>
                    <a:pt x="325" y="804"/>
                  </a:lnTo>
                  <a:lnTo>
                    <a:pt x="345" y="807"/>
                  </a:lnTo>
                  <a:lnTo>
                    <a:pt x="365" y="810"/>
                  </a:lnTo>
                  <a:lnTo>
                    <a:pt x="386" y="812"/>
                  </a:lnTo>
                  <a:lnTo>
                    <a:pt x="406" y="813"/>
                  </a:lnTo>
                  <a:lnTo>
                    <a:pt x="427" y="812"/>
                  </a:lnTo>
                  <a:lnTo>
                    <a:pt x="447" y="810"/>
                  </a:lnTo>
                  <a:lnTo>
                    <a:pt x="467" y="808"/>
                  </a:lnTo>
                  <a:lnTo>
                    <a:pt x="487" y="804"/>
                  </a:lnTo>
                  <a:lnTo>
                    <a:pt x="506" y="800"/>
                  </a:lnTo>
                  <a:lnTo>
                    <a:pt x="525" y="794"/>
                  </a:lnTo>
                  <a:lnTo>
                    <a:pt x="543" y="789"/>
                  </a:lnTo>
                  <a:lnTo>
                    <a:pt x="562" y="782"/>
                  </a:lnTo>
                  <a:lnTo>
                    <a:pt x="580" y="774"/>
                  </a:lnTo>
                  <a:lnTo>
                    <a:pt x="598" y="764"/>
                  </a:lnTo>
                  <a:lnTo>
                    <a:pt x="615" y="755"/>
                  </a:lnTo>
                  <a:lnTo>
                    <a:pt x="632" y="744"/>
                  </a:lnTo>
                  <a:lnTo>
                    <a:pt x="649" y="733"/>
                  </a:lnTo>
                  <a:lnTo>
                    <a:pt x="664" y="720"/>
                  </a:lnTo>
                  <a:lnTo>
                    <a:pt x="680" y="707"/>
                  </a:lnTo>
                  <a:lnTo>
                    <a:pt x="694" y="694"/>
                  </a:lnTo>
                  <a:lnTo>
                    <a:pt x="696" y="691"/>
                  </a:lnTo>
                  <a:lnTo>
                    <a:pt x="697" y="688"/>
                  </a:lnTo>
                  <a:lnTo>
                    <a:pt x="698" y="686"/>
                  </a:lnTo>
                  <a:lnTo>
                    <a:pt x="698" y="683"/>
                  </a:lnTo>
                  <a:lnTo>
                    <a:pt x="698" y="680"/>
                  </a:lnTo>
                  <a:lnTo>
                    <a:pt x="697" y="676"/>
                  </a:lnTo>
                  <a:lnTo>
                    <a:pt x="696" y="674"/>
                  </a:lnTo>
                  <a:lnTo>
                    <a:pt x="694" y="672"/>
                  </a:lnTo>
                  <a:lnTo>
                    <a:pt x="421" y="40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chemeClr val="lt1"/>
                </a:solidFill>
              </a:endParaRPr>
            </a:p>
          </p:txBody>
        </p:sp>
        <p:sp>
          <p:nvSpPr>
            <p:cNvPr id="18" name="Freeform 423">
              <a:extLst>
                <a:ext uri="{FF2B5EF4-FFF2-40B4-BE49-F238E27FC236}">
                  <a16:creationId xmlns:a16="http://schemas.microsoft.com/office/drawing/2014/main" id="{A6791BF5-CEC4-7C99-D835-21DAB9802D8F}"/>
                </a:ext>
              </a:extLst>
            </p:cNvPr>
            <p:cNvSpPr>
              <a:spLocks/>
            </p:cNvSpPr>
            <p:nvPr/>
          </p:nvSpPr>
          <p:spPr bwMode="auto">
            <a:xfrm>
              <a:off x="4471988" y="4356100"/>
              <a:ext cx="134938" cy="98425"/>
            </a:xfrm>
            <a:custGeom>
              <a:avLst/>
              <a:gdLst>
                <a:gd name="T0" fmla="*/ 407 w 422"/>
                <a:gd name="T1" fmla="*/ 0 h 307"/>
                <a:gd name="T2" fmla="*/ 15 w 422"/>
                <a:gd name="T3" fmla="*/ 0 h 307"/>
                <a:gd name="T4" fmla="*/ 11 w 422"/>
                <a:gd name="T5" fmla="*/ 0 h 307"/>
                <a:gd name="T6" fmla="*/ 7 w 422"/>
                <a:gd name="T7" fmla="*/ 2 h 307"/>
                <a:gd name="T8" fmla="*/ 4 w 422"/>
                <a:gd name="T9" fmla="*/ 5 h 307"/>
                <a:gd name="T10" fmla="*/ 1 w 422"/>
                <a:gd name="T11" fmla="*/ 9 h 307"/>
                <a:gd name="T12" fmla="*/ 0 w 422"/>
                <a:gd name="T13" fmla="*/ 13 h 307"/>
                <a:gd name="T14" fmla="*/ 0 w 422"/>
                <a:gd name="T15" fmla="*/ 17 h 307"/>
                <a:gd name="T16" fmla="*/ 1 w 422"/>
                <a:gd name="T17" fmla="*/ 21 h 307"/>
                <a:gd name="T18" fmla="*/ 5 w 422"/>
                <a:gd name="T19" fmla="*/ 26 h 307"/>
                <a:gd name="T20" fmla="*/ 281 w 422"/>
                <a:gd name="T21" fmla="*/ 303 h 307"/>
                <a:gd name="T22" fmla="*/ 283 w 422"/>
                <a:gd name="T23" fmla="*/ 304 h 307"/>
                <a:gd name="T24" fmla="*/ 286 w 422"/>
                <a:gd name="T25" fmla="*/ 306 h 307"/>
                <a:gd name="T26" fmla="*/ 289 w 422"/>
                <a:gd name="T27" fmla="*/ 306 h 307"/>
                <a:gd name="T28" fmla="*/ 292 w 422"/>
                <a:gd name="T29" fmla="*/ 307 h 307"/>
                <a:gd name="T30" fmla="*/ 294 w 422"/>
                <a:gd name="T31" fmla="*/ 306 h 307"/>
                <a:gd name="T32" fmla="*/ 297 w 422"/>
                <a:gd name="T33" fmla="*/ 306 h 307"/>
                <a:gd name="T34" fmla="*/ 300 w 422"/>
                <a:gd name="T35" fmla="*/ 304 h 307"/>
                <a:gd name="T36" fmla="*/ 303 w 422"/>
                <a:gd name="T37" fmla="*/ 303 h 307"/>
                <a:gd name="T38" fmla="*/ 317 w 422"/>
                <a:gd name="T39" fmla="*/ 288 h 307"/>
                <a:gd name="T40" fmla="*/ 330 w 422"/>
                <a:gd name="T41" fmla="*/ 272 h 307"/>
                <a:gd name="T42" fmla="*/ 341 w 422"/>
                <a:gd name="T43" fmla="*/ 256 h 307"/>
                <a:gd name="T44" fmla="*/ 353 w 422"/>
                <a:gd name="T45" fmla="*/ 240 h 307"/>
                <a:gd name="T46" fmla="*/ 364 w 422"/>
                <a:gd name="T47" fmla="*/ 223 h 307"/>
                <a:gd name="T48" fmla="*/ 374 w 422"/>
                <a:gd name="T49" fmla="*/ 206 h 307"/>
                <a:gd name="T50" fmla="*/ 382 w 422"/>
                <a:gd name="T51" fmla="*/ 189 h 307"/>
                <a:gd name="T52" fmla="*/ 391 w 422"/>
                <a:gd name="T53" fmla="*/ 171 h 307"/>
                <a:gd name="T54" fmla="*/ 398 w 422"/>
                <a:gd name="T55" fmla="*/ 152 h 307"/>
                <a:gd name="T56" fmla="*/ 404 w 422"/>
                <a:gd name="T57" fmla="*/ 133 h 307"/>
                <a:gd name="T58" fmla="*/ 409 w 422"/>
                <a:gd name="T59" fmla="*/ 114 h 307"/>
                <a:gd name="T60" fmla="*/ 413 w 422"/>
                <a:gd name="T61" fmla="*/ 94 h 307"/>
                <a:gd name="T62" fmla="*/ 416 w 422"/>
                <a:gd name="T63" fmla="*/ 75 h 307"/>
                <a:gd name="T64" fmla="*/ 420 w 422"/>
                <a:gd name="T65" fmla="*/ 55 h 307"/>
                <a:gd name="T66" fmla="*/ 421 w 422"/>
                <a:gd name="T67" fmla="*/ 35 h 307"/>
                <a:gd name="T68" fmla="*/ 422 w 422"/>
                <a:gd name="T69" fmla="*/ 15 h 307"/>
                <a:gd name="T70" fmla="*/ 421 w 422"/>
                <a:gd name="T71" fmla="*/ 12 h 307"/>
                <a:gd name="T72" fmla="*/ 420 w 422"/>
                <a:gd name="T73" fmla="*/ 9 h 307"/>
                <a:gd name="T74" fmla="*/ 419 w 422"/>
                <a:gd name="T75" fmla="*/ 6 h 307"/>
                <a:gd name="T76" fmla="*/ 416 w 422"/>
                <a:gd name="T77" fmla="*/ 4 h 307"/>
                <a:gd name="T78" fmla="*/ 414 w 422"/>
                <a:gd name="T79" fmla="*/ 2 h 307"/>
                <a:gd name="T80" fmla="*/ 412 w 422"/>
                <a:gd name="T81" fmla="*/ 1 h 307"/>
                <a:gd name="T82" fmla="*/ 409 w 422"/>
                <a:gd name="T83" fmla="*/ 0 h 307"/>
                <a:gd name="T84" fmla="*/ 407 w 422"/>
                <a:gd name="T85"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2" h="307">
                  <a:moveTo>
                    <a:pt x="407" y="0"/>
                  </a:moveTo>
                  <a:lnTo>
                    <a:pt x="15" y="0"/>
                  </a:lnTo>
                  <a:lnTo>
                    <a:pt x="11" y="0"/>
                  </a:lnTo>
                  <a:lnTo>
                    <a:pt x="7" y="2"/>
                  </a:lnTo>
                  <a:lnTo>
                    <a:pt x="4" y="5"/>
                  </a:lnTo>
                  <a:lnTo>
                    <a:pt x="1" y="9"/>
                  </a:lnTo>
                  <a:lnTo>
                    <a:pt x="0" y="13"/>
                  </a:lnTo>
                  <a:lnTo>
                    <a:pt x="0" y="17"/>
                  </a:lnTo>
                  <a:lnTo>
                    <a:pt x="1" y="21"/>
                  </a:lnTo>
                  <a:lnTo>
                    <a:pt x="5" y="26"/>
                  </a:lnTo>
                  <a:lnTo>
                    <a:pt x="281" y="303"/>
                  </a:lnTo>
                  <a:lnTo>
                    <a:pt x="283" y="304"/>
                  </a:lnTo>
                  <a:lnTo>
                    <a:pt x="286" y="306"/>
                  </a:lnTo>
                  <a:lnTo>
                    <a:pt x="289" y="306"/>
                  </a:lnTo>
                  <a:lnTo>
                    <a:pt x="292" y="307"/>
                  </a:lnTo>
                  <a:lnTo>
                    <a:pt x="294" y="306"/>
                  </a:lnTo>
                  <a:lnTo>
                    <a:pt x="297" y="306"/>
                  </a:lnTo>
                  <a:lnTo>
                    <a:pt x="300" y="304"/>
                  </a:lnTo>
                  <a:lnTo>
                    <a:pt x="303" y="303"/>
                  </a:lnTo>
                  <a:lnTo>
                    <a:pt x="317" y="288"/>
                  </a:lnTo>
                  <a:lnTo>
                    <a:pt x="330" y="272"/>
                  </a:lnTo>
                  <a:lnTo>
                    <a:pt x="341" y="256"/>
                  </a:lnTo>
                  <a:lnTo>
                    <a:pt x="353" y="240"/>
                  </a:lnTo>
                  <a:lnTo>
                    <a:pt x="364" y="223"/>
                  </a:lnTo>
                  <a:lnTo>
                    <a:pt x="374" y="206"/>
                  </a:lnTo>
                  <a:lnTo>
                    <a:pt x="382" y="189"/>
                  </a:lnTo>
                  <a:lnTo>
                    <a:pt x="391" y="171"/>
                  </a:lnTo>
                  <a:lnTo>
                    <a:pt x="398" y="152"/>
                  </a:lnTo>
                  <a:lnTo>
                    <a:pt x="404" y="133"/>
                  </a:lnTo>
                  <a:lnTo>
                    <a:pt x="409" y="114"/>
                  </a:lnTo>
                  <a:lnTo>
                    <a:pt x="413" y="94"/>
                  </a:lnTo>
                  <a:lnTo>
                    <a:pt x="416" y="75"/>
                  </a:lnTo>
                  <a:lnTo>
                    <a:pt x="420" y="55"/>
                  </a:lnTo>
                  <a:lnTo>
                    <a:pt x="421" y="35"/>
                  </a:lnTo>
                  <a:lnTo>
                    <a:pt x="422" y="15"/>
                  </a:lnTo>
                  <a:lnTo>
                    <a:pt x="421" y="12"/>
                  </a:lnTo>
                  <a:lnTo>
                    <a:pt x="420" y="9"/>
                  </a:lnTo>
                  <a:lnTo>
                    <a:pt x="419" y="6"/>
                  </a:lnTo>
                  <a:lnTo>
                    <a:pt x="416" y="4"/>
                  </a:lnTo>
                  <a:lnTo>
                    <a:pt x="414" y="2"/>
                  </a:lnTo>
                  <a:lnTo>
                    <a:pt x="412" y="1"/>
                  </a:lnTo>
                  <a:lnTo>
                    <a:pt x="409" y="0"/>
                  </a:lnTo>
                  <a:lnTo>
                    <a:pt x="407"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chemeClr val="lt1"/>
                </a:solidFill>
              </a:endParaRPr>
            </a:p>
          </p:txBody>
        </p:sp>
      </p:grpSp>
      <p:sp>
        <p:nvSpPr>
          <p:cNvPr id="4" name="Oval 3">
            <a:extLst>
              <a:ext uri="{FF2B5EF4-FFF2-40B4-BE49-F238E27FC236}">
                <a16:creationId xmlns:a16="http://schemas.microsoft.com/office/drawing/2014/main" id="{0037011E-F7B5-8CE4-5BF1-5E5386310559}"/>
              </a:ext>
            </a:extLst>
          </p:cNvPr>
          <p:cNvSpPr/>
          <p:nvPr/>
        </p:nvSpPr>
        <p:spPr>
          <a:xfrm>
            <a:off x="5973451" y="3712870"/>
            <a:ext cx="245097" cy="301147"/>
          </a:xfrm>
          <a:prstGeom prst="ellipse">
            <a:avLst/>
          </a:prstGeom>
          <a:noFill/>
          <a:ln w="28575">
            <a:solidFill>
              <a:srgbClr val="CE29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Arrow Connector 5">
            <a:extLst>
              <a:ext uri="{FF2B5EF4-FFF2-40B4-BE49-F238E27FC236}">
                <a16:creationId xmlns:a16="http://schemas.microsoft.com/office/drawing/2014/main" id="{DC102561-444F-4931-FE57-B4176BCBF3C5}"/>
              </a:ext>
            </a:extLst>
          </p:cNvPr>
          <p:cNvCxnSpPr>
            <a:cxnSpLocks/>
          </p:cNvCxnSpPr>
          <p:nvPr/>
        </p:nvCxnSpPr>
        <p:spPr>
          <a:xfrm>
            <a:off x="5520964" y="3840996"/>
            <a:ext cx="395843" cy="0"/>
          </a:xfrm>
          <a:prstGeom prst="straightConnector1">
            <a:avLst/>
          </a:prstGeom>
          <a:ln w="28575">
            <a:solidFill>
              <a:srgbClr val="CE295E"/>
            </a:solidFill>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97318A2-2A5A-DD00-893D-876DF7375ACF}"/>
              </a:ext>
            </a:extLst>
          </p:cNvPr>
          <p:cNvSpPr txBox="1"/>
          <p:nvPr/>
        </p:nvSpPr>
        <p:spPr>
          <a:xfrm>
            <a:off x="5049585" y="3684098"/>
            <a:ext cx="546754" cy="276999"/>
          </a:xfrm>
          <a:prstGeom prst="rect">
            <a:avLst/>
          </a:prstGeom>
          <a:noFill/>
        </p:spPr>
        <p:txBody>
          <a:bodyPr wrap="square" rtlCol="0">
            <a:spAutoFit/>
          </a:bodyPr>
          <a:lstStyle/>
          <a:p>
            <a:r>
              <a:rPr lang="en-US" sz="1200" b="1">
                <a:solidFill>
                  <a:srgbClr val="CE295E"/>
                </a:solidFill>
              </a:rPr>
              <a:t>State</a:t>
            </a:r>
            <a:endParaRPr lang="en-IN" sz="1200" b="1">
              <a:solidFill>
                <a:srgbClr val="CE295E"/>
              </a:solidFill>
            </a:endParaRPr>
          </a:p>
        </p:txBody>
      </p:sp>
      <p:sp>
        <p:nvSpPr>
          <p:cNvPr id="22" name="TextBox 21">
            <a:extLst>
              <a:ext uri="{FF2B5EF4-FFF2-40B4-BE49-F238E27FC236}">
                <a16:creationId xmlns:a16="http://schemas.microsoft.com/office/drawing/2014/main" id="{E2A5B510-5A85-8872-F33F-F533D45C4D8D}"/>
              </a:ext>
            </a:extLst>
          </p:cNvPr>
          <p:cNvSpPr txBox="1"/>
          <p:nvPr/>
        </p:nvSpPr>
        <p:spPr>
          <a:xfrm>
            <a:off x="7355840" y="3385080"/>
            <a:ext cx="4667363" cy="2925556"/>
          </a:xfrm>
          <a:prstGeom prst="rect">
            <a:avLst/>
          </a:prstGeom>
          <a:noFill/>
        </p:spPr>
        <p:txBody>
          <a:bodyPr wrap="square" rtlCol="0">
            <a:spAutoFit/>
          </a:bodyPr>
          <a:lstStyle/>
          <a:p>
            <a:r>
              <a:rPr lang="en-US" b="1">
                <a:solidFill>
                  <a:srgbClr val="FFBED1"/>
                </a:solidFill>
                <a:latin typeface="Aptos Display" panose="020B0004020202020204" pitchFamily="34" charset="0"/>
              </a:rPr>
              <a:t>Analysis and Interpretation</a:t>
            </a:r>
            <a:r>
              <a:rPr lang="en-US" b="1">
                <a:solidFill>
                  <a:schemeClr val="bg1"/>
                </a:solidFill>
                <a:latin typeface="Aptos Display" panose="020B0004020202020204" pitchFamily="34" charset="0"/>
              </a:rPr>
              <a:t>:</a:t>
            </a:r>
          </a:p>
          <a:p>
            <a:r>
              <a:rPr lang="en-US">
                <a:solidFill>
                  <a:schemeClr val="bg1"/>
                </a:solidFill>
                <a:latin typeface="Aptos Display" panose="020B0004020202020204" pitchFamily="34" charset="0"/>
              </a:rPr>
              <a:t>Current trending terms helps understand Taylor Swift’s standing with the public of different states</a:t>
            </a:r>
          </a:p>
          <a:p>
            <a:r>
              <a:rPr lang="en-US">
                <a:solidFill>
                  <a:schemeClr val="bg1"/>
                </a:solidFill>
                <a:latin typeface="Aptos Display" panose="020B0004020202020204" pitchFamily="34" charset="0"/>
              </a:rPr>
              <a:t>Swift is interested in a concert in Florida, which will work in her favor as she is currently ranked 25</a:t>
            </a:r>
            <a:r>
              <a:rPr lang="en-US" baseline="30000">
                <a:solidFill>
                  <a:schemeClr val="bg1"/>
                </a:solidFill>
                <a:latin typeface="Aptos Display" panose="020B0004020202020204" pitchFamily="34" charset="0"/>
              </a:rPr>
              <a:t>th</a:t>
            </a:r>
            <a:r>
              <a:rPr lang="en-US">
                <a:solidFill>
                  <a:schemeClr val="bg1"/>
                </a:solidFill>
                <a:latin typeface="Aptos Display" panose="020B0004020202020204" pitchFamily="34" charset="0"/>
              </a:rPr>
              <a:t> in the state. This data can be extrapolated to future months and plan marketing campaigns accordingly</a:t>
            </a:r>
          </a:p>
          <a:p>
            <a:endParaRPr lang="en-US">
              <a:solidFill>
                <a:schemeClr val="bg1"/>
              </a:solidFill>
            </a:endParaRPr>
          </a:p>
        </p:txBody>
      </p:sp>
      <p:sp>
        <p:nvSpPr>
          <p:cNvPr id="24" name="Title 1">
            <a:extLst>
              <a:ext uri="{FF2B5EF4-FFF2-40B4-BE49-F238E27FC236}">
                <a16:creationId xmlns:a16="http://schemas.microsoft.com/office/drawing/2014/main" id="{0B150FBC-22F5-2E0B-06D4-D79100402F3F}"/>
              </a:ext>
            </a:extLst>
          </p:cNvPr>
          <p:cNvSpPr txBox="1">
            <a:spLocks/>
          </p:cNvSpPr>
          <p:nvPr/>
        </p:nvSpPr>
        <p:spPr>
          <a:xfrm>
            <a:off x="376843" y="274288"/>
            <a:ext cx="11721536" cy="3826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kern="1200">
                <a:solidFill>
                  <a:schemeClr val="tx1"/>
                </a:solidFill>
                <a:latin typeface="Aptos Display" panose="020B0004020202020204" pitchFamily="34" charset="0"/>
                <a:ea typeface="+mj-ea"/>
                <a:cs typeface="+mj-cs"/>
              </a:defRPr>
            </a:lvl1pPr>
          </a:lstStyle>
          <a:p>
            <a:r>
              <a:rPr lang="en-US" sz="2700" b="0" i="0">
                <a:effectLst/>
              </a:rPr>
              <a:t>Customizing Marketing Approaches with State-Specific Trend Insights to Maximize Profits and Gain a Competitive Advantage</a:t>
            </a:r>
            <a:endParaRPr lang="en-US" sz="2700"/>
          </a:p>
        </p:txBody>
      </p:sp>
      <p:cxnSp>
        <p:nvCxnSpPr>
          <p:cNvPr id="25" name="Straight Connector 24">
            <a:extLst>
              <a:ext uri="{FF2B5EF4-FFF2-40B4-BE49-F238E27FC236}">
                <a16:creationId xmlns:a16="http://schemas.microsoft.com/office/drawing/2014/main" id="{3DEFA0EB-A77D-99BB-FF52-C08516298C64}"/>
              </a:ext>
            </a:extLst>
          </p:cNvPr>
          <p:cNvCxnSpPr>
            <a:cxnSpLocks/>
          </p:cNvCxnSpPr>
          <p:nvPr/>
        </p:nvCxnSpPr>
        <p:spPr>
          <a:xfrm>
            <a:off x="0" y="850551"/>
            <a:ext cx="12188473" cy="7443"/>
          </a:xfrm>
          <a:prstGeom prst="line">
            <a:avLst/>
          </a:prstGeom>
          <a:ln w="12700">
            <a:solidFill>
              <a:srgbClr val="CE295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7785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99C1AE5-A1BE-EA0E-BEB7-538874CFDF7B}"/>
              </a:ext>
              <a:ext uri="{C183D7F6-B498-43B3-948B-1728B52AA6E4}">
                <adec:decorative xmlns:adec="http://schemas.microsoft.com/office/drawing/2017/decorative" val="1"/>
              </a:ext>
            </a:extLst>
          </p:cNvPr>
          <p:cNvSpPr/>
          <p:nvPr/>
        </p:nvSpPr>
        <p:spPr>
          <a:xfrm>
            <a:off x="0" y="968677"/>
            <a:ext cx="12192000" cy="1574801"/>
          </a:xfrm>
          <a:prstGeom prst="rect">
            <a:avLst/>
          </a:prstGeom>
          <a:pattFill prst="ltDn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Rectangle 8">
            <a:extLst>
              <a:ext uri="{FF2B5EF4-FFF2-40B4-BE49-F238E27FC236}">
                <a16:creationId xmlns:a16="http://schemas.microsoft.com/office/drawing/2014/main" id="{95BDA099-0479-2697-CAEE-91EDDF0288BB}"/>
              </a:ext>
              <a:ext uri="{C183D7F6-B498-43B3-948B-1728B52AA6E4}">
                <adec:decorative xmlns:adec="http://schemas.microsoft.com/office/drawing/2017/decorative" val="1"/>
              </a:ext>
            </a:extLst>
          </p:cNvPr>
          <p:cNvSpPr/>
          <p:nvPr/>
        </p:nvSpPr>
        <p:spPr>
          <a:xfrm>
            <a:off x="0" y="4876796"/>
            <a:ext cx="12192000" cy="1574801"/>
          </a:xfrm>
          <a:prstGeom prst="rect">
            <a:avLst/>
          </a:prstGeom>
          <a:pattFill prst="ltDn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97E30FB9-7DEB-3660-816B-034E9E41C089}"/>
              </a:ext>
            </a:extLst>
          </p:cNvPr>
          <p:cNvSpPr>
            <a:spLocks noGrp="1"/>
          </p:cNvSpPr>
          <p:nvPr>
            <p:ph type="title"/>
          </p:nvPr>
        </p:nvSpPr>
        <p:spPr>
          <a:xfrm>
            <a:off x="364119" y="73029"/>
            <a:ext cx="11838991" cy="778098"/>
          </a:xfrm>
        </p:spPr>
        <p:txBody>
          <a:bodyPr/>
          <a:lstStyle/>
          <a:p>
            <a:pPr algn="l"/>
            <a:r>
              <a:rPr lang="en-US" b="0" i="0">
                <a:effectLst/>
              </a:rPr>
              <a:t>Assessing Top and Bottom Regional Terms to Inform PR and Marketing Decisions</a:t>
            </a:r>
            <a:endParaRPr lang="en-US" sz="2800"/>
          </a:p>
        </p:txBody>
      </p:sp>
      <p:sp>
        <p:nvSpPr>
          <p:cNvPr id="3" name="Footer Placeholder 2">
            <a:extLst>
              <a:ext uri="{FF2B5EF4-FFF2-40B4-BE49-F238E27FC236}">
                <a16:creationId xmlns:a16="http://schemas.microsoft.com/office/drawing/2014/main" id="{1182245D-99C3-3788-96E3-89550EC3476A}"/>
              </a:ext>
            </a:extLst>
          </p:cNvPr>
          <p:cNvSpPr>
            <a:spLocks noGrp="1"/>
          </p:cNvSpPr>
          <p:nvPr>
            <p:ph type="ftr" sz="quarter" idx="11"/>
          </p:nvPr>
        </p:nvSpPr>
        <p:spPr/>
        <p:txBody>
          <a:bodyPr/>
          <a:lstStyle/>
          <a:p>
            <a:r>
              <a:rPr lang="en-US"/>
              <a:t>Team 3</a:t>
            </a:r>
          </a:p>
        </p:txBody>
      </p:sp>
      <p:sp>
        <p:nvSpPr>
          <p:cNvPr id="4" name="Slide Number Placeholder 3">
            <a:extLst>
              <a:ext uri="{FF2B5EF4-FFF2-40B4-BE49-F238E27FC236}">
                <a16:creationId xmlns:a16="http://schemas.microsoft.com/office/drawing/2014/main" id="{FD7FA8E6-23B3-AF5F-9E71-480D458C0D03}"/>
              </a:ext>
            </a:extLst>
          </p:cNvPr>
          <p:cNvSpPr>
            <a:spLocks noGrp="1"/>
          </p:cNvSpPr>
          <p:nvPr>
            <p:ph type="sldNum" sz="quarter" idx="12"/>
          </p:nvPr>
        </p:nvSpPr>
        <p:spPr/>
        <p:txBody>
          <a:bodyPr/>
          <a:lstStyle/>
          <a:p>
            <a:fld id="{0FD50806-BABF-4915-9689-3B9956D1C75C}" type="slidenum">
              <a:rPr lang="en-US" smtClean="0"/>
              <a:pPr/>
              <a:t>3</a:t>
            </a:fld>
            <a:endParaRPr lang="en-US"/>
          </a:p>
        </p:txBody>
      </p:sp>
      <p:sp>
        <p:nvSpPr>
          <p:cNvPr id="6" name="TextBox 5">
            <a:extLst>
              <a:ext uri="{FF2B5EF4-FFF2-40B4-BE49-F238E27FC236}">
                <a16:creationId xmlns:a16="http://schemas.microsoft.com/office/drawing/2014/main" id="{A0509914-F4C2-EDC9-BDFC-6A2CF17A4F43}"/>
              </a:ext>
            </a:extLst>
          </p:cNvPr>
          <p:cNvSpPr txBox="1"/>
          <p:nvPr/>
        </p:nvSpPr>
        <p:spPr>
          <a:xfrm>
            <a:off x="733843" y="5569378"/>
            <a:ext cx="11407357" cy="861774"/>
          </a:xfrm>
          <a:prstGeom prst="rect">
            <a:avLst/>
          </a:prstGeom>
          <a:noFill/>
        </p:spPr>
        <p:txBody>
          <a:bodyPr wrap="square" rtlCol="0">
            <a:spAutoFit/>
          </a:bodyPr>
          <a:lstStyle/>
          <a:p>
            <a:pPr marL="285750" indent="-285750">
              <a:buFont typeface="Arial" panose="020B0604020202020204" pitchFamily="34" charset="0"/>
              <a:buChar char="•"/>
            </a:pPr>
            <a:r>
              <a:rPr lang="en-US">
                <a:solidFill>
                  <a:srgbClr val="CE295E"/>
                </a:solidFill>
                <a:latin typeface="Aptos Display" panose="020B0004020202020204" pitchFamily="34" charset="0"/>
              </a:rPr>
              <a:t>Insights from Bottom Terms</a:t>
            </a:r>
            <a:r>
              <a:rPr lang="en-US" sz="1600">
                <a:solidFill>
                  <a:srgbClr val="CE295E"/>
                </a:solidFill>
                <a:latin typeface="Aptos Display" panose="020B0004020202020204" pitchFamily="34" charset="0"/>
              </a:rPr>
              <a:t>:</a:t>
            </a:r>
          </a:p>
          <a:p>
            <a:pPr marL="285750" indent="-285750">
              <a:buFont typeface="Arial" panose="020B0604020202020204" pitchFamily="34" charset="0"/>
              <a:buChar char="•"/>
            </a:pPr>
            <a:r>
              <a:rPr lang="en-US" sz="1600">
                <a:latin typeface="Aptos Display" panose="020B0004020202020204" pitchFamily="34" charset="0"/>
              </a:rPr>
              <a:t>Business sectors can leverage this data to gauge whether their marketing concepts align with emerging trends that may be approaching the brink of unpopularity. Armed with such insights, they can then fine-tune and adapt their marketing strategies accordingly.</a:t>
            </a:r>
          </a:p>
        </p:txBody>
      </p:sp>
      <p:sp>
        <p:nvSpPr>
          <p:cNvPr id="7" name="TextBox 6">
            <a:extLst>
              <a:ext uri="{FF2B5EF4-FFF2-40B4-BE49-F238E27FC236}">
                <a16:creationId xmlns:a16="http://schemas.microsoft.com/office/drawing/2014/main" id="{07915C60-C73C-2B24-0C95-DD77210B4E1C}"/>
              </a:ext>
            </a:extLst>
          </p:cNvPr>
          <p:cNvSpPr txBox="1"/>
          <p:nvPr/>
        </p:nvSpPr>
        <p:spPr>
          <a:xfrm>
            <a:off x="767321" y="956139"/>
            <a:ext cx="11040240" cy="892552"/>
          </a:xfrm>
          <a:prstGeom prst="rect">
            <a:avLst/>
          </a:prstGeom>
          <a:noFill/>
        </p:spPr>
        <p:txBody>
          <a:bodyPr wrap="square" rtlCol="0">
            <a:spAutoFit/>
          </a:bodyPr>
          <a:lstStyle/>
          <a:p>
            <a:pPr marL="285750" indent="-285750">
              <a:buFont typeface="Arial" panose="020B0604020202020204" pitchFamily="34" charset="0"/>
              <a:buChar char="•"/>
            </a:pPr>
            <a:r>
              <a:rPr lang="en-US">
                <a:solidFill>
                  <a:srgbClr val="CE295E"/>
                </a:solidFill>
                <a:latin typeface="Aptos Display" panose="020B0004020202020204" pitchFamily="34" charset="0"/>
              </a:rPr>
              <a:t>Insights from Top Terms:</a:t>
            </a:r>
            <a:r>
              <a:rPr lang="en-US" b="1">
                <a:solidFill>
                  <a:srgbClr val="CE295E"/>
                </a:solidFill>
                <a:latin typeface="Aptos Display" panose="020B0004020202020204" pitchFamily="34" charset="0"/>
              </a:rPr>
              <a:t> </a:t>
            </a:r>
          </a:p>
          <a:p>
            <a:pPr marL="285750" indent="-285750">
              <a:buFont typeface="Arial" panose="020B0604020202020204" pitchFamily="34" charset="0"/>
              <a:buChar char="•"/>
            </a:pPr>
            <a:r>
              <a:rPr lang="en-US" sz="1700">
                <a:latin typeface="Aptos Display" panose="020B0004020202020204" pitchFamily="34" charset="0"/>
              </a:rPr>
              <a:t>Utilizing top terms allows PR firms to proactively assess their clients' regional popularity, facilitating data-driven PR decision-making tailored to specific geographic markets</a:t>
            </a:r>
          </a:p>
        </p:txBody>
      </p:sp>
      <p:pic>
        <p:nvPicPr>
          <p:cNvPr id="1028" name="Picture 4">
            <a:extLst>
              <a:ext uri="{FF2B5EF4-FFF2-40B4-BE49-F238E27FC236}">
                <a16:creationId xmlns:a16="http://schemas.microsoft.com/office/drawing/2014/main" id="{B7730EEE-B44C-6628-E2C3-67C1ECF58C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2602" y="2428063"/>
            <a:ext cx="5764062" cy="3087865"/>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30" name="Picture 6" descr="image">
            <a:extLst>
              <a:ext uri="{FF2B5EF4-FFF2-40B4-BE49-F238E27FC236}">
                <a16:creationId xmlns:a16="http://schemas.microsoft.com/office/drawing/2014/main" id="{A802C2A9-6ECC-E679-A2CD-9B0139296D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009" y="2428063"/>
            <a:ext cx="5646305" cy="3087865"/>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E280FCBA-802F-FC1D-9272-FAA3496B5F17}"/>
              </a:ext>
            </a:extLst>
          </p:cNvPr>
          <p:cNvSpPr/>
          <p:nvPr/>
        </p:nvSpPr>
        <p:spPr>
          <a:xfrm>
            <a:off x="322529" y="1911032"/>
            <a:ext cx="5676785" cy="437273"/>
          </a:xfrm>
          <a:prstGeom prst="rect">
            <a:avLst/>
          </a:prstGeom>
          <a:solidFill>
            <a:srgbClr val="40404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92FCE40-E82C-27EF-871D-91A1434A15BE}"/>
              </a:ext>
            </a:extLst>
          </p:cNvPr>
          <p:cNvSpPr txBox="1"/>
          <p:nvPr/>
        </p:nvSpPr>
        <p:spPr>
          <a:xfrm>
            <a:off x="784643" y="1940304"/>
            <a:ext cx="5214671" cy="369332"/>
          </a:xfrm>
          <a:prstGeom prst="rect">
            <a:avLst/>
          </a:prstGeom>
          <a:noFill/>
        </p:spPr>
        <p:txBody>
          <a:bodyPr wrap="square" rtlCol="0">
            <a:spAutoFit/>
          </a:bodyPr>
          <a:lstStyle/>
          <a:p>
            <a:r>
              <a:rPr lang="en-US" sz="1800">
                <a:solidFill>
                  <a:schemeClr val="bg1"/>
                </a:solidFill>
                <a:latin typeface="Aptos Display" panose="020B0004020202020204" pitchFamily="34" charset="0"/>
              </a:rPr>
              <a:t>Top 3 terms per state (Filter using Rank and Term) </a:t>
            </a:r>
          </a:p>
        </p:txBody>
      </p:sp>
      <p:sp>
        <p:nvSpPr>
          <p:cNvPr id="13" name="Rectangle 12">
            <a:extLst>
              <a:ext uri="{FF2B5EF4-FFF2-40B4-BE49-F238E27FC236}">
                <a16:creationId xmlns:a16="http://schemas.microsoft.com/office/drawing/2014/main" id="{77F198C2-293F-2349-D6C6-EC07D1C7BB67}"/>
              </a:ext>
            </a:extLst>
          </p:cNvPr>
          <p:cNvSpPr/>
          <p:nvPr/>
        </p:nvSpPr>
        <p:spPr>
          <a:xfrm>
            <a:off x="6077118" y="1911031"/>
            <a:ext cx="5799546" cy="437273"/>
          </a:xfrm>
          <a:prstGeom prst="rect">
            <a:avLst/>
          </a:prstGeom>
          <a:solidFill>
            <a:srgbClr val="40404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3DB9EAD-6648-5913-774F-303F4006949C}"/>
              </a:ext>
            </a:extLst>
          </p:cNvPr>
          <p:cNvSpPr txBox="1"/>
          <p:nvPr/>
        </p:nvSpPr>
        <p:spPr>
          <a:xfrm>
            <a:off x="6112602" y="1940304"/>
            <a:ext cx="6250965" cy="369332"/>
          </a:xfrm>
          <a:prstGeom prst="rect">
            <a:avLst/>
          </a:prstGeom>
          <a:noFill/>
        </p:spPr>
        <p:txBody>
          <a:bodyPr wrap="square" rtlCol="0">
            <a:spAutoFit/>
          </a:bodyPr>
          <a:lstStyle/>
          <a:p>
            <a:r>
              <a:rPr lang="en-US">
                <a:solidFill>
                  <a:schemeClr val="bg1"/>
                </a:solidFill>
                <a:latin typeface="Aptos Display" panose="020B0004020202020204" pitchFamily="34" charset="0"/>
              </a:rPr>
              <a:t>Shows “Iran” as the least trending term for highlighted states</a:t>
            </a:r>
          </a:p>
        </p:txBody>
      </p:sp>
      <p:sp>
        <p:nvSpPr>
          <p:cNvPr id="16" name="Oval 15">
            <a:extLst>
              <a:ext uri="{FF2B5EF4-FFF2-40B4-BE49-F238E27FC236}">
                <a16:creationId xmlns:a16="http://schemas.microsoft.com/office/drawing/2014/main" id="{A7F6700F-4E87-5B32-9F00-D487B2CC19B1}"/>
              </a:ext>
              <a:ext uri="{C183D7F6-B498-43B3-948B-1728B52AA6E4}">
                <adec:decorative xmlns:adec="http://schemas.microsoft.com/office/drawing/2017/decorative" val="1"/>
              </a:ext>
            </a:extLst>
          </p:cNvPr>
          <p:cNvSpPr/>
          <p:nvPr/>
        </p:nvSpPr>
        <p:spPr>
          <a:xfrm>
            <a:off x="217496" y="1170820"/>
            <a:ext cx="482603" cy="482603"/>
          </a:xfrm>
          <a:prstGeom prst="ellipse">
            <a:avLst/>
          </a:prstGeom>
          <a:solidFill>
            <a:srgbClr val="CE295E"/>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descr="This is an icon of a cellphone. ">
            <a:extLst>
              <a:ext uri="{FF2B5EF4-FFF2-40B4-BE49-F238E27FC236}">
                <a16:creationId xmlns:a16="http://schemas.microsoft.com/office/drawing/2014/main" id="{4FDFACE8-42E2-0F2C-01B7-0A420685C7BA}"/>
              </a:ext>
            </a:extLst>
          </p:cNvPr>
          <p:cNvGrpSpPr/>
          <p:nvPr/>
        </p:nvGrpSpPr>
        <p:grpSpPr>
          <a:xfrm>
            <a:off x="384439" y="1315295"/>
            <a:ext cx="148718" cy="193653"/>
            <a:chOff x="7373011" y="2614988"/>
            <a:chExt cx="220663" cy="287338"/>
          </a:xfrm>
          <a:solidFill>
            <a:schemeClr val="bg1"/>
          </a:solidFill>
        </p:grpSpPr>
        <p:sp>
          <p:nvSpPr>
            <p:cNvPr id="18" name="Freeform 1497">
              <a:extLst>
                <a:ext uri="{FF2B5EF4-FFF2-40B4-BE49-F238E27FC236}">
                  <a16:creationId xmlns:a16="http://schemas.microsoft.com/office/drawing/2014/main" id="{16F2357B-4F9F-54E0-BF90-4EC4597666AA}"/>
                </a:ext>
              </a:extLst>
            </p:cNvPr>
            <p:cNvSpPr>
              <a:spLocks noEditPoints="1"/>
            </p:cNvSpPr>
            <p:nvPr/>
          </p:nvSpPr>
          <p:spPr bwMode="auto">
            <a:xfrm>
              <a:off x="7373011" y="2614988"/>
              <a:ext cx="220663" cy="287338"/>
            </a:xfrm>
            <a:custGeom>
              <a:avLst/>
              <a:gdLst>
                <a:gd name="T0" fmla="*/ 91 w 695"/>
                <a:gd name="T1" fmla="*/ 120 h 906"/>
                <a:gd name="T2" fmla="*/ 347 w 695"/>
                <a:gd name="T3" fmla="*/ 845 h 906"/>
                <a:gd name="T4" fmla="*/ 322 w 695"/>
                <a:gd name="T5" fmla="*/ 837 h 906"/>
                <a:gd name="T6" fmla="*/ 305 w 695"/>
                <a:gd name="T7" fmla="*/ 817 h 906"/>
                <a:gd name="T8" fmla="*/ 303 w 695"/>
                <a:gd name="T9" fmla="*/ 791 h 906"/>
                <a:gd name="T10" fmla="*/ 315 w 695"/>
                <a:gd name="T11" fmla="*/ 767 h 906"/>
                <a:gd name="T12" fmla="*/ 339 w 695"/>
                <a:gd name="T13" fmla="*/ 755 h 906"/>
                <a:gd name="T14" fmla="*/ 365 w 695"/>
                <a:gd name="T15" fmla="*/ 759 h 906"/>
                <a:gd name="T16" fmla="*/ 385 w 695"/>
                <a:gd name="T17" fmla="*/ 774 h 906"/>
                <a:gd name="T18" fmla="*/ 393 w 695"/>
                <a:gd name="T19" fmla="*/ 799 h 906"/>
                <a:gd name="T20" fmla="*/ 385 w 695"/>
                <a:gd name="T21" fmla="*/ 825 h 906"/>
                <a:gd name="T22" fmla="*/ 365 w 695"/>
                <a:gd name="T23" fmla="*/ 842 h 906"/>
                <a:gd name="T24" fmla="*/ 347 w 695"/>
                <a:gd name="T25" fmla="*/ 53 h 906"/>
                <a:gd name="T26" fmla="*/ 360 w 695"/>
                <a:gd name="T27" fmla="*/ 57 h 906"/>
                <a:gd name="T28" fmla="*/ 368 w 695"/>
                <a:gd name="T29" fmla="*/ 67 h 906"/>
                <a:gd name="T30" fmla="*/ 370 w 695"/>
                <a:gd name="T31" fmla="*/ 80 h 906"/>
                <a:gd name="T32" fmla="*/ 363 w 695"/>
                <a:gd name="T33" fmla="*/ 91 h 906"/>
                <a:gd name="T34" fmla="*/ 352 w 695"/>
                <a:gd name="T35" fmla="*/ 98 h 906"/>
                <a:gd name="T36" fmla="*/ 339 w 695"/>
                <a:gd name="T37" fmla="*/ 96 h 906"/>
                <a:gd name="T38" fmla="*/ 329 w 695"/>
                <a:gd name="T39" fmla="*/ 88 h 906"/>
                <a:gd name="T40" fmla="*/ 325 w 695"/>
                <a:gd name="T41" fmla="*/ 76 h 906"/>
                <a:gd name="T42" fmla="*/ 329 w 695"/>
                <a:gd name="T43" fmla="*/ 63 h 906"/>
                <a:gd name="T44" fmla="*/ 339 w 695"/>
                <a:gd name="T45" fmla="*/ 55 h 906"/>
                <a:gd name="T46" fmla="*/ 347 w 695"/>
                <a:gd name="T47" fmla="*/ 53 h 906"/>
                <a:gd name="T48" fmla="*/ 82 w 695"/>
                <a:gd name="T49" fmla="*/ 1 h 906"/>
                <a:gd name="T50" fmla="*/ 55 w 695"/>
                <a:gd name="T51" fmla="*/ 7 h 906"/>
                <a:gd name="T52" fmla="*/ 33 w 695"/>
                <a:gd name="T53" fmla="*/ 21 h 906"/>
                <a:gd name="T54" fmla="*/ 16 w 695"/>
                <a:gd name="T55" fmla="*/ 39 h 906"/>
                <a:gd name="T56" fmla="*/ 5 w 695"/>
                <a:gd name="T57" fmla="*/ 64 h 906"/>
                <a:gd name="T58" fmla="*/ 0 w 695"/>
                <a:gd name="T59" fmla="*/ 90 h 906"/>
                <a:gd name="T60" fmla="*/ 2 w 695"/>
                <a:gd name="T61" fmla="*/ 833 h 906"/>
                <a:gd name="T62" fmla="*/ 11 w 695"/>
                <a:gd name="T63" fmla="*/ 858 h 906"/>
                <a:gd name="T64" fmla="*/ 27 w 695"/>
                <a:gd name="T65" fmla="*/ 879 h 906"/>
                <a:gd name="T66" fmla="*/ 48 w 695"/>
                <a:gd name="T67" fmla="*/ 895 h 906"/>
                <a:gd name="T68" fmla="*/ 73 w 695"/>
                <a:gd name="T69" fmla="*/ 903 h 906"/>
                <a:gd name="T70" fmla="*/ 604 w 695"/>
                <a:gd name="T71" fmla="*/ 906 h 906"/>
                <a:gd name="T72" fmla="*/ 631 w 695"/>
                <a:gd name="T73" fmla="*/ 901 h 906"/>
                <a:gd name="T74" fmla="*/ 655 w 695"/>
                <a:gd name="T75" fmla="*/ 890 h 906"/>
                <a:gd name="T76" fmla="*/ 674 w 695"/>
                <a:gd name="T77" fmla="*/ 872 h 906"/>
                <a:gd name="T78" fmla="*/ 687 w 695"/>
                <a:gd name="T79" fmla="*/ 850 h 906"/>
                <a:gd name="T80" fmla="*/ 694 w 695"/>
                <a:gd name="T81" fmla="*/ 824 h 906"/>
                <a:gd name="T82" fmla="*/ 694 w 695"/>
                <a:gd name="T83" fmla="*/ 82 h 906"/>
                <a:gd name="T84" fmla="*/ 687 w 695"/>
                <a:gd name="T85" fmla="*/ 55 h 906"/>
                <a:gd name="T86" fmla="*/ 674 w 695"/>
                <a:gd name="T87" fmla="*/ 33 h 906"/>
                <a:gd name="T88" fmla="*/ 655 w 695"/>
                <a:gd name="T89" fmla="*/ 15 h 906"/>
                <a:gd name="T90" fmla="*/ 631 w 695"/>
                <a:gd name="T91" fmla="*/ 4 h 906"/>
                <a:gd name="T92" fmla="*/ 604 w 695"/>
                <a:gd name="T93" fmla="*/ 0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95" h="906">
                  <a:moveTo>
                    <a:pt x="604" y="724"/>
                  </a:moveTo>
                  <a:lnTo>
                    <a:pt x="91" y="724"/>
                  </a:lnTo>
                  <a:lnTo>
                    <a:pt x="91" y="120"/>
                  </a:lnTo>
                  <a:lnTo>
                    <a:pt x="604" y="120"/>
                  </a:lnTo>
                  <a:lnTo>
                    <a:pt x="604" y="724"/>
                  </a:lnTo>
                  <a:close/>
                  <a:moveTo>
                    <a:pt x="347" y="845"/>
                  </a:moveTo>
                  <a:lnTo>
                    <a:pt x="339" y="844"/>
                  </a:lnTo>
                  <a:lnTo>
                    <a:pt x="330" y="842"/>
                  </a:lnTo>
                  <a:lnTo>
                    <a:pt x="322" y="837"/>
                  </a:lnTo>
                  <a:lnTo>
                    <a:pt x="315" y="832"/>
                  </a:lnTo>
                  <a:lnTo>
                    <a:pt x="310" y="825"/>
                  </a:lnTo>
                  <a:lnTo>
                    <a:pt x="305" y="817"/>
                  </a:lnTo>
                  <a:lnTo>
                    <a:pt x="303" y="809"/>
                  </a:lnTo>
                  <a:lnTo>
                    <a:pt x="302" y="799"/>
                  </a:lnTo>
                  <a:lnTo>
                    <a:pt x="303" y="791"/>
                  </a:lnTo>
                  <a:lnTo>
                    <a:pt x="305" y="782"/>
                  </a:lnTo>
                  <a:lnTo>
                    <a:pt x="310" y="774"/>
                  </a:lnTo>
                  <a:lnTo>
                    <a:pt x="315" y="767"/>
                  </a:lnTo>
                  <a:lnTo>
                    <a:pt x="322" y="762"/>
                  </a:lnTo>
                  <a:lnTo>
                    <a:pt x="330" y="759"/>
                  </a:lnTo>
                  <a:lnTo>
                    <a:pt x="339" y="755"/>
                  </a:lnTo>
                  <a:lnTo>
                    <a:pt x="347" y="754"/>
                  </a:lnTo>
                  <a:lnTo>
                    <a:pt x="356" y="755"/>
                  </a:lnTo>
                  <a:lnTo>
                    <a:pt x="365" y="759"/>
                  </a:lnTo>
                  <a:lnTo>
                    <a:pt x="373" y="762"/>
                  </a:lnTo>
                  <a:lnTo>
                    <a:pt x="380" y="767"/>
                  </a:lnTo>
                  <a:lnTo>
                    <a:pt x="385" y="774"/>
                  </a:lnTo>
                  <a:lnTo>
                    <a:pt x="389" y="782"/>
                  </a:lnTo>
                  <a:lnTo>
                    <a:pt x="392" y="791"/>
                  </a:lnTo>
                  <a:lnTo>
                    <a:pt x="393" y="799"/>
                  </a:lnTo>
                  <a:lnTo>
                    <a:pt x="392" y="809"/>
                  </a:lnTo>
                  <a:lnTo>
                    <a:pt x="389" y="817"/>
                  </a:lnTo>
                  <a:lnTo>
                    <a:pt x="385" y="825"/>
                  </a:lnTo>
                  <a:lnTo>
                    <a:pt x="380" y="832"/>
                  </a:lnTo>
                  <a:lnTo>
                    <a:pt x="373" y="837"/>
                  </a:lnTo>
                  <a:lnTo>
                    <a:pt x="365" y="842"/>
                  </a:lnTo>
                  <a:lnTo>
                    <a:pt x="356" y="844"/>
                  </a:lnTo>
                  <a:lnTo>
                    <a:pt x="347" y="845"/>
                  </a:lnTo>
                  <a:close/>
                  <a:moveTo>
                    <a:pt x="347" y="53"/>
                  </a:moveTo>
                  <a:lnTo>
                    <a:pt x="352" y="53"/>
                  </a:lnTo>
                  <a:lnTo>
                    <a:pt x="356" y="55"/>
                  </a:lnTo>
                  <a:lnTo>
                    <a:pt x="360" y="57"/>
                  </a:lnTo>
                  <a:lnTo>
                    <a:pt x="363" y="59"/>
                  </a:lnTo>
                  <a:lnTo>
                    <a:pt x="366" y="63"/>
                  </a:lnTo>
                  <a:lnTo>
                    <a:pt x="368" y="67"/>
                  </a:lnTo>
                  <a:lnTo>
                    <a:pt x="370" y="70"/>
                  </a:lnTo>
                  <a:lnTo>
                    <a:pt x="370" y="76"/>
                  </a:lnTo>
                  <a:lnTo>
                    <a:pt x="370" y="80"/>
                  </a:lnTo>
                  <a:lnTo>
                    <a:pt x="368" y="85"/>
                  </a:lnTo>
                  <a:lnTo>
                    <a:pt x="366" y="88"/>
                  </a:lnTo>
                  <a:lnTo>
                    <a:pt x="363" y="91"/>
                  </a:lnTo>
                  <a:lnTo>
                    <a:pt x="360" y="95"/>
                  </a:lnTo>
                  <a:lnTo>
                    <a:pt x="356" y="96"/>
                  </a:lnTo>
                  <a:lnTo>
                    <a:pt x="352" y="98"/>
                  </a:lnTo>
                  <a:lnTo>
                    <a:pt x="347" y="98"/>
                  </a:lnTo>
                  <a:lnTo>
                    <a:pt x="343" y="98"/>
                  </a:lnTo>
                  <a:lnTo>
                    <a:pt x="339" y="96"/>
                  </a:lnTo>
                  <a:lnTo>
                    <a:pt x="335" y="95"/>
                  </a:lnTo>
                  <a:lnTo>
                    <a:pt x="331" y="91"/>
                  </a:lnTo>
                  <a:lnTo>
                    <a:pt x="329" y="88"/>
                  </a:lnTo>
                  <a:lnTo>
                    <a:pt x="326" y="85"/>
                  </a:lnTo>
                  <a:lnTo>
                    <a:pt x="325" y="80"/>
                  </a:lnTo>
                  <a:lnTo>
                    <a:pt x="325" y="76"/>
                  </a:lnTo>
                  <a:lnTo>
                    <a:pt x="325" y="70"/>
                  </a:lnTo>
                  <a:lnTo>
                    <a:pt x="326" y="67"/>
                  </a:lnTo>
                  <a:lnTo>
                    <a:pt x="329" y="63"/>
                  </a:lnTo>
                  <a:lnTo>
                    <a:pt x="331" y="59"/>
                  </a:lnTo>
                  <a:lnTo>
                    <a:pt x="335" y="57"/>
                  </a:lnTo>
                  <a:lnTo>
                    <a:pt x="339" y="55"/>
                  </a:lnTo>
                  <a:lnTo>
                    <a:pt x="343" y="54"/>
                  </a:lnTo>
                  <a:lnTo>
                    <a:pt x="347" y="53"/>
                  </a:lnTo>
                  <a:lnTo>
                    <a:pt x="347" y="53"/>
                  </a:lnTo>
                  <a:close/>
                  <a:moveTo>
                    <a:pt x="604" y="0"/>
                  </a:moveTo>
                  <a:lnTo>
                    <a:pt x="91" y="0"/>
                  </a:lnTo>
                  <a:lnTo>
                    <a:pt x="82" y="1"/>
                  </a:lnTo>
                  <a:lnTo>
                    <a:pt x="73" y="2"/>
                  </a:lnTo>
                  <a:lnTo>
                    <a:pt x="64" y="4"/>
                  </a:lnTo>
                  <a:lnTo>
                    <a:pt x="55" y="7"/>
                  </a:lnTo>
                  <a:lnTo>
                    <a:pt x="48" y="11"/>
                  </a:lnTo>
                  <a:lnTo>
                    <a:pt x="40" y="15"/>
                  </a:lnTo>
                  <a:lnTo>
                    <a:pt x="33" y="21"/>
                  </a:lnTo>
                  <a:lnTo>
                    <a:pt x="27" y="26"/>
                  </a:lnTo>
                  <a:lnTo>
                    <a:pt x="21" y="33"/>
                  </a:lnTo>
                  <a:lnTo>
                    <a:pt x="16" y="39"/>
                  </a:lnTo>
                  <a:lnTo>
                    <a:pt x="11" y="47"/>
                  </a:lnTo>
                  <a:lnTo>
                    <a:pt x="8" y="55"/>
                  </a:lnTo>
                  <a:lnTo>
                    <a:pt x="5" y="64"/>
                  </a:lnTo>
                  <a:lnTo>
                    <a:pt x="2" y="73"/>
                  </a:lnTo>
                  <a:lnTo>
                    <a:pt x="1" y="82"/>
                  </a:lnTo>
                  <a:lnTo>
                    <a:pt x="0" y="90"/>
                  </a:lnTo>
                  <a:lnTo>
                    <a:pt x="0" y="815"/>
                  </a:lnTo>
                  <a:lnTo>
                    <a:pt x="1" y="824"/>
                  </a:lnTo>
                  <a:lnTo>
                    <a:pt x="2" y="833"/>
                  </a:lnTo>
                  <a:lnTo>
                    <a:pt x="5" y="842"/>
                  </a:lnTo>
                  <a:lnTo>
                    <a:pt x="8" y="850"/>
                  </a:lnTo>
                  <a:lnTo>
                    <a:pt x="11" y="858"/>
                  </a:lnTo>
                  <a:lnTo>
                    <a:pt x="16" y="866"/>
                  </a:lnTo>
                  <a:lnTo>
                    <a:pt x="21" y="872"/>
                  </a:lnTo>
                  <a:lnTo>
                    <a:pt x="27" y="879"/>
                  </a:lnTo>
                  <a:lnTo>
                    <a:pt x="33" y="885"/>
                  </a:lnTo>
                  <a:lnTo>
                    <a:pt x="40" y="890"/>
                  </a:lnTo>
                  <a:lnTo>
                    <a:pt x="48" y="895"/>
                  </a:lnTo>
                  <a:lnTo>
                    <a:pt x="55" y="898"/>
                  </a:lnTo>
                  <a:lnTo>
                    <a:pt x="64" y="901"/>
                  </a:lnTo>
                  <a:lnTo>
                    <a:pt x="73" y="903"/>
                  </a:lnTo>
                  <a:lnTo>
                    <a:pt x="82" y="905"/>
                  </a:lnTo>
                  <a:lnTo>
                    <a:pt x="91" y="906"/>
                  </a:lnTo>
                  <a:lnTo>
                    <a:pt x="604" y="906"/>
                  </a:lnTo>
                  <a:lnTo>
                    <a:pt x="613" y="905"/>
                  </a:lnTo>
                  <a:lnTo>
                    <a:pt x="622" y="903"/>
                  </a:lnTo>
                  <a:lnTo>
                    <a:pt x="631" y="901"/>
                  </a:lnTo>
                  <a:lnTo>
                    <a:pt x="639" y="898"/>
                  </a:lnTo>
                  <a:lnTo>
                    <a:pt x="647" y="895"/>
                  </a:lnTo>
                  <a:lnTo>
                    <a:pt x="655" y="890"/>
                  </a:lnTo>
                  <a:lnTo>
                    <a:pt x="662" y="885"/>
                  </a:lnTo>
                  <a:lnTo>
                    <a:pt x="668" y="879"/>
                  </a:lnTo>
                  <a:lnTo>
                    <a:pt x="674" y="872"/>
                  </a:lnTo>
                  <a:lnTo>
                    <a:pt x="679" y="866"/>
                  </a:lnTo>
                  <a:lnTo>
                    <a:pt x="684" y="858"/>
                  </a:lnTo>
                  <a:lnTo>
                    <a:pt x="687" y="850"/>
                  </a:lnTo>
                  <a:lnTo>
                    <a:pt x="690" y="842"/>
                  </a:lnTo>
                  <a:lnTo>
                    <a:pt x="693" y="833"/>
                  </a:lnTo>
                  <a:lnTo>
                    <a:pt x="694" y="824"/>
                  </a:lnTo>
                  <a:lnTo>
                    <a:pt x="695" y="815"/>
                  </a:lnTo>
                  <a:lnTo>
                    <a:pt x="695" y="90"/>
                  </a:lnTo>
                  <a:lnTo>
                    <a:pt x="694" y="82"/>
                  </a:lnTo>
                  <a:lnTo>
                    <a:pt x="693" y="73"/>
                  </a:lnTo>
                  <a:lnTo>
                    <a:pt x="690" y="64"/>
                  </a:lnTo>
                  <a:lnTo>
                    <a:pt x="687" y="55"/>
                  </a:lnTo>
                  <a:lnTo>
                    <a:pt x="684" y="47"/>
                  </a:lnTo>
                  <a:lnTo>
                    <a:pt x="679" y="39"/>
                  </a:lnTo>
                  <a:lnTo>
                    <a:pt x="674" y="33"/>
                  </a:lnTo>
                  <a:lnTo>
                    <a:pt x="668" y="26"/>
                  </a:lnTo>
                  <a:lnTo>
                    <a:pt x="662" y="21"/>
                  </a:lnTo>
                  <a:lnTo>
                    <a:pt x="655" y="15"/>
                  </a:lnTo>
                  <a:lnTo>
                    <a:pt x="647" y="11"/>
                  </a:lnTo>
                  <a:lnTo>
                    <a:pt x="639" y="7"/>
                  </a:lnTo>
                  <a:lnTo>
                    <a:pt x="631" y="4"/>
                  </a:lnTo>
                  <a:lnTo>
                    <a:pt x="622" y="2"/>
                  </a:lnTo>
                  <a:lnTo>
                    <a:pt x="613" y="1"/>
                  </a:lnTo>
                  <a:lnTo>
                    <a:pt x="604" y="0"/>
                  </a:lnTo>
                  <a:lnTo>
                    <a:pt x="604"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chemeClr val="lt1"/>
                </a:solidFill>
              </a:endParaRPr>
            </a:p>
          </p:txBody>
        </p:sp>
        <p:sp>
          <p:nvSpPr>
            <p:cNvPr id="19" name="Rectangle 1498">
              <a:extLst>
                <a:ext uri="{FF2B5EF4-FFF2-40B4-BE49-F238E27FC236}">
                  <a16:creationId xmlns:a16="http://schemas.microsoft.com/office/drawing/2014/main" id="{607B5EC7-2C24-9E06-562B-9E9E104E15F8}"/>
                </a:ext>
              </a:extLst>
            </p:cNvPr>
            <p:cNvSpPr>
              <a:spLocks noChangeArrowheads="1"/>
            </p:cNvSpPr>
            <p:nvPr/>
          </p:nvSpPr>
          <p:spPr bwMode="auto">
            <a:xfrm>
              <a:off x="7431749" y="26816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chemeClr val="lt1"/>
                </a:solidFill>
              </a:endParaRPr>
            </a:p>
          </p:txBody>
        </p:sp>
        <p:sp>
          <p:nvSpPr>
            <p:cNvPr id="20" name="Rectangle 1499">
              <a:extLst>
                <a:ext uri="{FF2B5EF4-FFF2-40B4-BE49-F238E27FC236}">
                  <a16:creationId xmlns:a16="http://schemas.microsoft.com/office/drawing/2014/main" id="{AD4D7AF6-FE4E-023D-C3F8-8AAB9FB9095A}"/>
                </a:ext>
              </a:extLst>
            </p:cNvPr>
            <p:cNvSpPr>
              <a:spLocks noChangeArrowheads="1"/>
            </p:cNvSpPr>
            <p:nvPr/>
          </p:nvSpPr>
          <p:spPr bwMode="auto">
            <a:xfrm>
              <a:off x="7469849" y="26816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chemeClr val="lt1"/>
                </a:solidFill>
              </a:endParaRPr>
            </a:p>
          </p:txBody>
        </p:sp>
        <p:sp>
          <p:nvSpPr>
            <p:cNvPr id="21" name="Rectangle 1500">
              <a:extLst>
                <a:ext uri="{FF2B5EF4-FFF2-40B4-BE49-F238E27FC236}">
                  <a16:creationId xmlns:a16="http://schemas.microsoft.com/office/drawing/2014/main" id="{7032268F-B78C-A979-B8EA-1A8617E15910}"/>
                </a:ext>
              </a:extLst>
            </p:cNvPr>
            <p:cNvSpPr>
              <a:spLocks noChangeArrowheads="1"/>
            </p:cNvSpPr>
            <p:nvPr/>
          </p:nvSpPr>
          <p:spPr bwMode="auto">
            <a:xfrm>
              <a:off x="7507949" y="26816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chemeClr val="lt1"/>
                </a:solidFill>
              </a:endParaRPr>
            </a:p>
          </p:txBody>
        </p:sp>
        <p:sp>
          <p:nvSpPr>
            <p:cNvPr id="22" name="Rectangle 1501">
              <a:extLst>
                <a:ext uri="{FF2B5EF4-FFF2-40B4-BE49-F238E27FC236}">
                  <a16:creationId xmlns:a16="http://schemas.microsoft.com/office/drawing/2014/main" id="{D22633E6-DB8A-1166-16A9-58A77162BD06}"/>
                </a:ext>
              </a:extLst>
            </p:cNvPr>
            <p:cNvSpPr>
              <a:spLocks noChangeArrowheads="1"/>
            </p:cNvSpPr>
            <p:nvPr/>
          </p:nvSpPr>
          <p:spPr bwMode="auto">
            <a:xfrm>
              <a:off x="7431749" y="27197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chemeClr val="lt1"/>
                </a:solidFill>
              </a:endParaRPr>
            </a:p>
          </p:txBody>
        </p:sp>
        <p:sp>
          <p:nvSpPr>
            <p:cNvPr id="23" name="Rectangle 1502">
              <a:extLst>
                <a:ext uri="{FF2B5EF4-FFF2-40B4-BE49-F238E27FC236}">
                  <a16:creationId xmlns:a16="http://schemas.microsoft.com/office/drawing/2014/main" id="{907EFF17-E739-4F86-6B8C-C531C6AE3614}"/>
                </a:ext>
              </a:extLst>
            </p:cNvPr>
            <p:cNvSpPr>
              <a:spLocks noChangeArrowheads="1"/>
            </p:cNvSpPr>
            <p:nvPr/>
          </p:nvSpPr>
          <p:spPr bwMode="auto">
            <a:xfrm>
              <a:off x="7469849" y="27197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chemeClr val="lt1"/>
                </a:solidFill>
              </a:endParaRPr>
            </a:p>
          </p:txBody>
        </p:sp>
        <p:sp>
          <p:nvSpPr>
            <p:cNvPr id="24" name="Rectangle 1503">
              <a:extLst>
                <a:ext uri="{FF2B5EF4-FFF2-40B4-BE49-F238E27FC236}">
                  <a16:creationId xmlns:a16="http://schemas.microsoft.com/office/drawing/2014/main" id="{EDFF3572-4617-B388-7C2A-54FD17BDF401}"/>
                </a:ext>
              </a:extLst>
            </p:cNvPr>
            <p:cNvSpPr>
              <a:spLocks noChangeArrowheads="1"/>
            </p:cNvSpPr>
            <p:nvPr/>
          </p:nvSpPr>
          <p:spPr bwMode="auto">
            <a:xfrm>
              <a:off x="7507949" y="27197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chemeClr val="lt1"/>
                </a:solidFill>
              </a:endParaRPr>
            </a:p>
          </p:txBody>
        </p:sp>
        <p:sp>
          <p:nvSpPr>
            <p:cNvPr id="25" name="Rectangle 1504">
              <a:extLst>
                <a:ext uri="{FF2B5EF4-FFF2-40B4-BE49-F238E27FC236}">
                  <a16:creationId xmlns:a16="http://schemas.microsoft.com/office/drawing/2014/main" id="{F6C8E3CB-B0EE-5840-EC3A-4D9AE5277C1F}"/>
                </a:ext>
              </a:extLst>
            </p:cNvPr>
            <p:cNvSpPr>
              <a:spLocks noChangeArrowheads="1"/>
            </p:cNvSpPr>
            <p:nvPr/>
          </p:nvSpPr>
          <p:spPr bwMode="auto">
            <a:xfrm>
              <a:off x="7431749" y="27578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chemeClr val="lt1"/>
                </a:solidFill>
              </a:endParaRPr>
            </a:p>
          </p:txBody>
        </p:sp>
        <p:sp>
          <p:nvSpPr>
            <p:cNvPr id="26" name="Rectangle 1505">
              <a:extLst>
                <a:ext uri="{FF2B5EF4-FFF2-40B4-BE49-F238E27FC236}">
                  <a16:creationId xmlns:a16="http://schemas.microsoft.com/office/drawing/2014/main" id="{C4F39E35-2E53-123B-5084-D69E634BB8A5}"/>
                </a:ext>
              </a:extLst>
            </p:cNvPr>
            <p:cNvSpPr>
              <a:spLocks noChangeArrowheads="1"/>
            </p:cNvSpPr>
            <p:nvPr/>
          </p:nvSpPr>
          <p:spPr bwMode="auto">
            <a:xfrm>
              <a:off x="7469849" y="27578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chemeClr val="lt1"/>
                </a:solidFill>
              </a:endParaRPr>
            </a:p>
          </p:txBody>
        </p:sp>
      </p:grpSp>
      <p:sp>
        <p:nvSpPr>
          <p:cNvPr id="27" name="Oval 26">
            <a:extLst>
              <a:ext uri="{FF2B5EF4-FFF2-40B4-BE49-F238E27FC236}">
                <a16:creationId xmlns:a16="http://schemas.microsoft.com/office/drawing/2014/main" id="{C4A7702D-EF12-F0DC-F766-414568B279CB}"/>
              </a:ext>
              <a:ext uri="{C183D7F6-B498-43B3-948B-1728B52AA6E4}">
                <adec:decorative xmlns:adec="http://schemas.microsoft.com/office/drawing/2017/decorative" val="1"/>
              </a:ext>
            </a:extLst>
          </p:cNvPr>
          <p:cNvSpPr/>
          <p:nvPr/>
        </p:nvSpPr>
        <p:spPr>
          <a:xfrm>
            <a:off x="218162" y="5720592"/>
            <a:ext cx="482603" cy="482603"/>
          </a:xfrm>
          <a:prstGeom prst="ellipse">
            <a:avLst/>
          </a:prstGeom>
          <a:solidFill>
            <a:schemeClr val="tx1">
              <a:lumMod val="75000"/>
              <a:lumOff val="25000"/>
            </a:schemeClr>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descr="This is an icon of money.">
            <a:extLst>
              <a:ext uri="{FF2B5EF4-FFF2-40B4-BE49-F238E27FC236}">
                <a16:creationId xmlns:a16="http://schemas.microsoft.com/office/drawing/2014/main" id="{05FCAB3F-5AB1-9B08-1830-9BFECF137B30}"/>
              </a:ext>
            </a:extLst>
          </p:cNvPr>
          <p:cNvGrpSpPr/>
          <p:nvPr/>
        </p:nvGrpSpPr>
        <p:grpSpPr>
          <a:xfrm>
            <a:off x="376920" y="5878892"/>
            <a:ext cx="165086" cy="166002"/>
            <a:chOff x="7340467" y="3286760"/>
            <a:chExt cx="285750" cy="287338"/>
          </a:xfrm>
          <a:solidFill>
            <a:schemeClr val="bg1"/>
          </a:solidFill>
        </p:grpSpPr>
        <p:sp>
          <p:nvSpPr>
            <p:cNvPr id="29" name="Freeform 497">
              <a:extLst>
                <a:ext uri="{FF2B5EF4-FFF2-40B4-BE49-F238E27FC236}">
                  <a16:creationId xmlns:a16="http://schemas.microsoft.com/office/drawing/2014/main" id="{1789A879-1791-92ED-CB77-5C5FCB368CC1}"/>
                </a:ext>
              </a:extLst>
            </p:cNvPr>
            <p:cNvSpPr>
              <a:spLocks/>
            </p:cNvSpPr>
            <p:nvPr/>
          </p:nvSpPr>
          <p:spPr bwMode="auto">
            <a:xfrm>
              <a:off x="7340467" y="3286760"/>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chemeClr val="lt1"/>
                </a:solidFill>
              </a:endParaRPr>
            </a:p>
          </p:txBody>
        </p:sp>
        <p:sp>
          <p:nvSpPr>
            <p:cNvPr id="30" name="Freeform 498">
              <a:extLst>
                <a:ext uri="{FF2B5EF4-FFF2-40B4-BE49-F238E27FC236}">
                  <a16:creationId xmlns:a16="http://schemas.microsoft.com/office/drawing/2014/main" id="{B99469E8-6B3E-FA27-2122-5550B48DA54D}"/>
                </a:ext>
              </a:extLst>
            </p:cNvPr>
            <p:cNvSpPr>
              <a:spLocks noEditPoints="1"/>
            </p:cNvSpPr>
            <p:nvPr/>
          </p:nvSpPr>
          <p:spPr bwMode="auto">
            <a:xfrm>
              <a:off x="7369042" y="3315335"/>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chemeClr val="lt1"/>
                </a:solidFill>
              </a:endParaRPr>
            </a:p>
          </p:txBody>
        </p:sp>
        <p:sp>
          <p:nvSpPr>
            <p:cNvPr id="31" name="Freeform 499">
              <a:extLst>
                <a:ext uri="{FF2B5EF4-FFF2-40B4-BE49-F238E27FC236}">
                  <a16:creationId xmlns:a16="http://schemas.microsoft.com/office/drawing/2014/main" id="{F2EEE270-C9CB-7B20-5460-860DCC88130E}"/>
                </a:ext>
              </a:extLst>
            </p:cNvPr>
            <p:cNvSpPr>
              <a:spLocks/>
            </p:cNvSpPr>
            <p:nvPr/>
          </p:nvSpPr>
          <p:spPr bwMode="auto">
            <a:xfrm>
              <a:off x="7349992" y="3540760"/>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chemeClr val="lt1"/>
                </a:solidFill>
              </a:endParaRPr>
            </a:p>
          </p:txBody>
        </p:sp>
        <p:sp>
          <p:nvSpPr>
            <p:cNvPr id="32" name="Freeform 500">
              <a:extLst>
                <a:ext uri="{FF2B5EF4-FFF2-40B4-BE49-F238E27FC236}">
                  <a16:creationId xmlns:a16="http://schemas.microsoft.com/office/drawing/2014/main" id="{885475F7-7D8A-24E8-CD6D-16D225BD7F73}"/>
                </a:ext>
              </a:extLst>
            </p:cNvPr>
            <p:cNvSpPr>
              <a:spLocks/>
            </p:cNvSpPr>
            <p:nvPr/>
          </p:nvSpPr>
          <p:spPr bwMode="auto">
            <a:xfrm>
              <a:off x="7349992" y="3416935"/>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chemeClr val="lt1"/>
                </a:solidFill>
              </a:endParaRPr>
            </a:p>
          </p:txBody>
        </p:sp>
        <p:sp>
          <p:nvSpPr>
            <p:cNvPr id="33" name="Freeform 501">
              <a:extLst>
                <a:ext uri="{FF2B5EF4-FFF2-40B4-BE49-F238E27FC236}">
                  <a16:creationId xmlns:a16="http://schemas.microsoft.com/office/drawing/2014/main" id="{E0816A12-F578-39DF-888B-F8428A8FAA39}"/>
                </a:ext>
              </a:extLst>
            </p:cNvPr>
            <p:cNvSpPr>
              <a:spLocks/>
            </p:cNvSpPr>
            <p:nvPr/>
          </p:nvSpPr>
          <p:spPr bwMode="auto">
            <a:xfrm>
              <a:off x="7349992" y="3445510"/>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chemeClr val="lt1"/>
                </a:solidFill>
              </a:endParaRPr>
            </a:p>
          </p:txBody>
        </p:sp>
        <p:sp>
          <p:nvSpPr>
            <p:cNvPr id="34" name="Freeform 502">
              <a:extLst>
                <a:ext uri="{FF2B5EF4-FFF2-40B4-BE49-F238E27FC236}">
                  <a16:creationId xmlns:a16="http://schemas.microsoft.com/office/drawing/2014/main" id="{E70CCB81-E7DC-38B9-E3F3-1D81013834FE}"/>
                </a:ext>
              </a:extLst>
            </p:cNvPr>
            <p:cNvSpPr>
              <a:spLocks/>
            </p:cNvSpPr>
            <p:nvPr/>
          </p:nvSpPr>
          <p:spPr bwMode="auto">
            <a:xfrm>
              <a:off x="7349992" y="3516947"/>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chemeClr val="lt1"/>
                </a:solidFill>
              </a:endParaRPr>
            </a:p>
          </p:txBody>
        </p:sp>
        <p:sp>
          <p:nvSpPr>
            <p:cNvPr id="35" name="Freeform 503">
              <a:extLst>
                <a:ext uri="{FF2B5EF4-FFF2-40B4-BE49-F238E27FC236}">
                  <a16:creationId xmlns:a16="http://schemas.microsoft.com/office/drawing/2014/main" id="{668D59AB-8850-188C-693C-66374BDE8167}"/>
                </a:ext>
              </a:extLst>
            </p:cNvPr>
            <p:cNvSpPr>
              <a:spLocks/>
            </p:cNvSpPr>
            <p:nvPr/>
          </p:nvSpPr>
          <p:spPr bwMode="auto">
            <a:xfrm>
              <a:off x="7349992" y="3493135"/>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chemeClr val="lt1"/>
                </a:solidFill>
              </a:endParaRPr>
            </a:p>
          </p:txBody>
        </p:sp>
        <p:sp>
          <p:nvSpPr>
            <p:cNvPr id="36" name="Freeform 504">
              <a:extLst>
                <a:ext uri="{FF2B5EF4-FFF2-40B4-BE49-F238E27FC236}">
                  <a16:creationId xmlns:a16="http://schemas.microsoft.com/office/drawing/2014/main" id="{2AB94647-7701-1737-CADF-304A125B9B30}"/>
                </a:ext>
              </a:extLst>
            </p:cNvPr>
            <p:cNvSpPr>
              <a:spLocks/>
            </p:cNvSpPr>
            <p:nvPr/>
          </p:nvSpPr>
          <p:spPr bwMode="auto">
            <a:xfrm>
              <a:off x="7349992" y="3469322"/>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chemeClr val="lt1"/>
                </a:solidFill>
              </a:endParaRPr>
            </a:p>
          </p:txBody>
        </p:sp>
      </p:grpSp>
      <p:sp>
        <p:nvSpPr>
          <p:cNvPr id="5" name="Oval 4">
            <a:extLst>
              <a:ext uri="{FF2B5EF4-FFF2-40B4-BE49-F238E27FC236}">
                <a16:creationId xmlns:a16="http://schemas.microsoft.com/office/drawing/2014/main" id="{93F42344-A2A8-584B-4DF5-F33335C256B4}"/>
              </a:ext>
            </a:extLst>
          </p:cNvPr>
          <p:cNvSpPr/>
          <p:nvPr/>
        </p:nvSpPr>
        <p:spPr>
          <a:xfrm>
            <a:off x="5203596" y="2428063"/>
            <a:ext cx="245097" cy="301147"/>
          </a:xfrm>
          <a:prstGeom prst="ellipse">
            <a:avLst/>
          </a:prstGeom>
          <a:noFill/>
          <a:ln w="28575">
            <a:solidFill>
              <a:srgbClr val="CE29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4" name="Straight Arrow Connector 13">
            <a:extLst>
              <a:ext uri="{FF2B5EF4-FFF2-40B4-BE49-F238E27FC236}">
                <a16:creationId xmlns:a16="http://schemas.microsoft.com/office/drawing/2014/main" id="{49C49CBE-91BC-3539-5407-DA684454728E}"/>
              </a:ext>
            </a:extLst>
          </p:cNvPr>
          <p:cNvCxnSpPr>
            <a:cxnSpLocks/>
          </p:cNvCxnSpPr>
          <p:nvPr/>
        </p:nvCxnSpPr>
        <p:spPr>
          <a:xfrm>
            <a:off x="4751109" y="2556189"/>
            <a:ext cx="395843" cy="0"/>
          </a:xfrm>
          <a:prstGeom prst="straightConnector1">
            <a:avLst/>
          </a:prstGeom>
          <a:ln w="28575">
            <a:solidFill>
              <a:srgbClr val="CE295E"/>
            </a:solidFill>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CD1580B5-5D69-C014-51BA-E55B9BAA13D3}"/>
              </a:ext>
            </a:extLst>
          </p:cNvPr>
          <p:cNvSpPr txBox="1"/>
          <p:nvPr/>
        </p:nvSpPr>
        <p:spPr>
          <a:xfrm>
            <a:off x="4279730" y="2399291"/>
            <a:ext cx="546754" cy="276999"/>
          </a:xfrm>
          <a:prstGeom prst="rect">
            <a:avLst/>
          </a:prstGeom>
          <a:noFill/>
        </p:spPr>
        <p:txBody>
          <a:bodyPr wrap="square" rtlCol="0">
            <a:spAutoFit/>
          </a:bodyPr>
          <a:lstStyle/>
          <a:p>
            <a:r>
              <a:rPr lang="en-US" sz="1200" b="1">
                <a:solidFill>
                  <a:srgbClr val="CE295E"/>
                </a:solidFill>
              </a:rPr>
              <a:t>Rank</a:t>
            </a:r>
            <a:endParaRPr lang="en-IN" sz="1200" b="1">
              <a:solidFill>
                <a:srgbClr val="CE295E"/>
              </a:solidFill>
            </a:endParaRPr>
          </a:p>
        </p:txBody>
      </p:sp>
      <p:cxnSp>
        <p:nvCxnSpPr>
          <p:cNvPr id="39" name="Straight Connector 38">
            <a:extLst>
              <a:ext uri="{FF2B5EF4-FFF2-40B4-BE49-F238E27FC236}">
                <a16:creationId xmlns:a16="http://schemas.microsoft.com/office/drawing/2014/main" id="{9AE92907-AD3D-A48C-6386-7634FF13ED8A}"/>
              </a:ext>
            </a:extLst>
          </p:cNvPr>
          <p:cNvCxnSpPr>
            <a:cxnSpLocks/>
          </p:cNvCxnSpPr>
          <p:nvPr/>
        </p:nvCxnSpPr>
        <p:spPr>
          <a:xfrm>
            <a:off x="0" y="799751"/>
            <a:ext cx="12188473" cy="7443"/>
          </a:xfrm>
          <a:prstGeom prst="line">
            <a:avLst/>
          </a:prstGeom>
          <a:ln w="12700">
            <a:solidFill>
              <a:srgbClr val="CE295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31022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6C1D8FA-A88D-A2D4-8066-FC10E24A3062}"/>
              </a:ext>
              <a:ext uri="{C183D7F6-B498-43B3-948B-1728B52AA6E4}">
                <adec:decorative xmlns:adec="http://schemas.microsoft.com/office/drawing/2017/decorative" val="1"/>
              </a:ext>
            </a:extLst>
          </p:cNvPr>
          <p:cNvSpPr/>
          <p:nvPr/>
        </p:nvSpPr>
        <p:spPr>
          <a:xfrm>
            <a:off x="0" y="944037"/>
            <a:ext cx="12192000" cy="1574801"/>
          </a:xfrm>
          <a:prstGeom prst="rect">
            <a:avLst/>
          </a:prstGeom>
          <a:pattFill prst="ltDn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8EE4AC05-3E8D-D345-BC62-DDADC62E2237}"/>
              </a:ext>
            </a:extLst>
          </p:cNvPr>
          <p:cNvSpPr>
            <a:spLocks noGrp="1"/>
          </p:cNvSpPr>
          <p:nvPr>
            <p:ph type="title"/>
          </p:nvPr>
        </p:nvSpPr>
        <p:spPr>
          <a:xfrm>
            <a:off x="335176" y="87490"/>
            <a:ext cx="11699825" cy="778098"/>
          </a:xfrm>
        </p:spPr>
        <p:txBody>
          <a:bodyPr/>
          <a:lstStyle/>
          <a:p>
            <a:pPr algn="l"/>
            <a:r>
              <a:rPr lang="en-US" sz="2800" b="0" i="0">
                <a:effectLst/>
                <a:latin typeface="Aptos Display" panose="020B0004020202020204" pitchFamily="34" charset="0"/>
              </a:rPr>
              <a:t>Regional Search Term Dynamics: Top &amp; Bottom Weekly Trends Dashboard</a:t>
            </a:r>
            <a:endParaRPr lang="en-US" sz="2800">
              <a:latin typeface="Aptos Display" panose="020B0004020202020204" pitchFamily="34" charset="0"/>
            </a:endParaRPr>
          </a:p>
        </p:txBody>
      </p:sp>
      <p:sp>
        <p:nvSpPr>
          <p:cNvPr id="3" name="Footer Placeholder 2">
            <a:extLst>
              <a:ext uri="{FF2B5EF4-FFF2-40B4-BE49-F238E27FC236}">
                <a16:creationId xmlns:a16="http://schemas.microsoft.com/office/drawing/2014/main" id="{31552705-A8C5-3C1E-7F16-62AA72238700}"/>
              </a:ext>
            </a:extLst>
          </p:cNvPr>
          <p:cNvSpPr>
            <a:spLocks noGrp="1"/>
          </p:cNvSpPr>
          <p:nvPr>
            <p:ph type="ftr" sz="quarter" idx="11"/>
          </p:nvPr>
        </p:nvSpPr>
        <p:spPr/>
        <p:txBody>
          <a:bodyPr/>
          <a:lstStyle/>
          <a:p>
            <a:r>
              <a:rPr lang="en-US"/>
              <a:t>Team 3</a:t>
            </a:r>
          </a:p>
        </p:txBody>
      </p:sp>
      <p:sp>
        <p:nvSpPr>
          <p:cNvPr id="4" name="Slide Number Placeholder 3">
            <a:extLst>
              <a:ext uri="{FF2B5EF4-FFF2-40B4-BE49-F238E27FC236}">
                <a16:creationId xmlns:a16="http://schemas.microsoft.com/office/drawing/2014/main" id="{8F1E9DBC-882C-40D5-AEF2-810E7876568C}"/>
              </a:ext>
            </a:extLst>
          </p:cNvPr>
          <p:cNvSpPr>
            <a:spLocks noGrp="1"/>
          </p:cNvSpPr>
          <p:nvPr>
            <p:ph type="sldNum" sz="quarter" idx="12"/>
          </p:nvPr>
        </p:nvSpPr>
        <p:spPr/>
        <p:txBody>
          <a:bodyPr/>
          <a:lstStyle/>
          <a:p>
            <a:fld id="{0FD50806-BABF-4915-9689-3B9956D1C75C}" type="slidenum">
              <a:rPr lang="en-US" smtClean="0"/>
              <a:pPr/>
              <a:t>4</a:t>
            </a:fld>
            <a:endParaRPr lang="en-US"/>
          </a:p>
        </p:txBody>
      </p:sp>
      <p:sp>
        <p:nvSpPr>
          <p:cNvPr id="5" name="TextBox 4">
            <a:extLst>
              <a:ext uri="{FF2B5EF4-FFF2-40B4-BE49-F238E27FC236}">
                <a16:creationId xmlns:a16="http://schemas.microsoft.com/office/drawing/2014/main" id="{254BC9BB-5153-B607-9963-ABF032294E26}"/>
              </a:ext>
            </a:extLst>
          </p:cNvPr>
          <p:cNvSpPr txBox="1"/>
          <p:nvPr/>
        </p:nvSpPr>
        <p:spPr>
          <a:xfrm>
            <a:off x="150963" y="1047910"/>
            <a:ext cx="11838991" cy="923330"/>
          </a:xfrm>
          <a:prstGeom prst="rect">
            <a:avLst/>
          </a:prstGeom>
          <a:noFill/>
        </p:spPr>
        <p:txBody>
          <a:bodyPr wrap="square" rtlCol="0">
            <a:spAutoFit/>
          </a:bodyPr>
          <a:lstStyle/>
          <a:p>
            <a:pPr marL="285750" indent="-285750">
              <a:buFont typeface="Arial" panose="020B0604020202020204" pitchFamily="34" charset="0"/>
              <a:buChar char="•"/>
            </a:pPr>
            <a:r>
              <a:rPr lang="en-US">
                <a:latin typeface="Aptos Display" panose="020B0004020202020204" pitchFamily="34" charset="0"/>
              </a:rPr>
              <a:t>Leverage this dashboard as a tool to analyze the cause-and-effect dynamics of past events. This invaluable resource empowers companies to gain profound insights into the impact of significant events on their marketing strategies</a:t>
            </a:r>
          </a:p>
          <a:p>
            <a:pPr marL="285750" indent="-285750">
              <a:buFont typeface="Arial" panose="020B0604020202020204" pitchFamily="34" charset="0"/>
              <a:buChar char="•"/>
            </a:pPr>
            <a:r>
              <a:rPr lang="en-US">
                <a:latin typeface="Aptos Display" panose="020B0004020202020204" pitchFamily="34" charset="0"/>
              </a:rPr>
              <a:t>O</a:t>
            </a:r>
            <a:r>
              <a:rPr lang="en-US" b="0" i="0">
                <a:effectLst/>
                <a:latin typeface="Aptos Display" panose="020B0004020202020204" pitchFamily="34" charset="0"/>
              </a:rPr>
              <a:t>bserving the top and bottom terms, analysts can identify emerging cultural trends or shifts in public interest</a:t>
            </a:r>
            <a:endParaRPr lang="en-US">
              <a:latin typeface="Aptos Display" panose="020B0004020202020204" pitchFamily="34" charset="0"/>
            </a:endParaRPr>
          </a:p>
        </p:txBody>
      </p:sp>
      <p:pic>
        <p:nvPicPr>
          <p:cNvPr id="14" name="Picture 13">
            <a:extLst>
              <a:ext uri="{FF2B5EF4-FFF2-40B4-BE49-F238E27FC236}">
                <a16:creationId xmlns:a16="http://schemas.microsoft.com/office/drawing/2014/main" id="{927E3ED4-FD71-57B2-A8A5-6B90CA389AA7}"/>
              </a:ext>
            </a:extLst>
          </p:cNvPr>
          <p:cNvPicPr>
            <a:picLocks noChangeAspect="1"/>
          </p:cNvPicPr>
          <p:nvPr/>
        </p:nvPicPr>
        <p:blipFill>
          <a:blip r:embed="rId3"/>
          <a:stretch>
            <a:fillRect/>
          </a:stretch>
        </p:blipFill>
        <p:spPr>
          <a:xfrm>
            <a:off x="6096000" y="2620412"/>
            <a:ext cx="6026540" cy="3718797"/>
          </a:xfrm>
          <a:prstGeom prst="rect">
            <a:avLst/>
          </a:prstGeom>
          <a:ln w="28575">
            <a:solidFill>
              <a:schemeClr val="tx1"/>
            </a:solidFill>
          </a:ln>
        </p:spPr>
      </p:pic>
      <p:pic>
        <p:nvPicPr>
          <p:cNvPr id="17" name="Picture 16">
            <a:extLst>
              <a:ext uri="{FF2B5EF4-FFF2-40B4-BE49-F238E27FC236}">
                <a16:creationId xmlns:a16="http://schemas.microsoft.com/office/drawing/2014/main" id="{2CFFF646-8990-2950-C005-19EE495792B0}"/>
              </a:ext>
            </a:extLst>
          </p:cNvPr>
          <p:cNvPicPr>
            <a:picLocks noChangeAspect="1"/>
          </p:cNvPicPr>
          <p:nvPr/>
        </p:nvPicPr>
        <p:blipFill>
          <a:blip r:embed="rId4"/>
          <a:stretch>
            <a:fillRect/>
          </a:stretch>
        </p:blipFill>
        <p:spPr>
          <a:xfrm>
            <a:off x="69461" y="2620411"/>
            <a:ext cx="5912240" cy="3718797"/>
          </a:xfrm>
          <a:prstGeom prst="rect">
            <a:avLst/>
          </a:prstGeom>
          <a:ln w="28575">
            <a:solidFill>
              <a:schemeClr val="tx1"/>
            </a:solidFill>
          </a:ln>
        </p:spPr>
      </p:pic>
      <p:sp>
        <p:nvSpPr>
          <p:cNvPr id="9" name="Rectangle 8">
            <a:extLst>
              <a:ext uri="{FF2B5EF4-FFF2-40B4-BE49-F238E27FC236}">
                <a16:creationId xmlns:a16="http://schemas.microsoft.com/office/drawing/2014/main" id="{9D97884E-E6E3-0B57-FD7D-ED310C82FCB4}"/>
              </a:ext>
            </a:extLst>
          </p:cNvPr>
          <p:cNvSpPr/>
          <p:nvPr/>
        </p:nvSpPr>
        <p:spPr>
          <a:xfrm>
            <a:off x="69461" y="2093912"/>
            <a:ext cx="5929853" cy="437273"/>
          </a:xfrm>
          <a:prstGeom prst="rect">
            <a:avLst/>
          </a:prstGeom>
          <a:solidFill>
            <a:srgbClr val="40404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3C6282C-8A09-9854-8A13-BAA4BDF95631}"/>
              </a:ext>
            </a:extLst>
          </p:cNvPr>
          <p:cNvSpPr txBox="1"/>
          <p:nvPr/>
        </p:nvSpPr>
        <p:spPr>
          <a:xfrm>
            <a:off x="167159" y="2123184"/>
            <a:ext cx="5832156" cy="369332"/>
          </a:xfrm>
          <a:prstGeom prst="rect">
            <a:avLst/>
          </a:prstGeom>
          <a:noFill/>
        </p:spPr>
        <p:txBody>
          <a:bodyPr wrap="square" rtlCol="0">
            <a:spAutoFit/>
          </a:bodyPr>
          <a:lstStyle/>
          <a:p>
            <a:r>
              <a:rPr lang="en-US" sz="1800">
                <a:solidFill>
                  <a:schemeClr val="bg1"/>
                </a:solidFill>
                <a:latin typeface="Aptos Display" panose="020B0004020202020204" pitchFamily="34" charset="0"/>
              </a:rPr>
              <a:t>Top 3 terms per week (Filter using Rank, Week and Term) </a:t>
            </a:r>
          </a:p>
        </p:txBody>
      </p:sp>
      <p:sp>
        <p:nvSpPr>
          <p:cNvPr id="13" name="Rectangle 12">
            <a:extLst>
              <a:ext uri="{FF2B5EF4-FFF2-40B4-BE49-F238E27FC236}">
                <a16:creationId xmlns:a16="http://schemas.microsoft.com/office/drawing/2014/main" id="{B3762CA4-7F24-8473-FCED-4419BD6279E3}"/>
              </a:ext>
            </a:extLst>
          </p:cNvPr>
          <p:cNvSpPr/>
          <p:nvPr/>
        </p:nvSpPr>
        <p:spPr>
          <a:xfrm>
            <a:off x="6077117" y="2093911"/>
            <a:ext cx="6045421" cy="437273"/>
          </a:xfrm>
          <a:prstGeom prst="rect">
            <a:avLst/>
          </a:prstGeom>
          <a:solidFill>
            <a:srgbClr val="40404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F9F5CEE-11C4-B31B-E877-046E667359D6}"/>
              </a:ext>
            </a:extLst>
          </p:cNvPr>
          <p:cNvSpPr txBox="1"/>
          <p:nvPr/>
        </p:nvSpPr>
        <p:spPr>
          <a:xfrm>
            <a:off x="6112602" y="2123184"/>
            <a:ext cx="5912239" cy="369332"/>
          </a:xfrm>
          <a:prstGeom prst="rect">
            <a:avLst/>
          </a:prstGeom>
          <a:noFill/>
        </p:spPr>
        <p:txBody>
          <a:bodyPr wrap="square" rtlCol="0">
            <a:spAutoFit/>
          </a:bodyPr>
          <a:lstStyle/>
          <a:p>
            <a:r>
              <a:rPr lang="en-US" sz="1800">
                <a:solidFill>
                  <a:schemeClr val="bg1"/>
                </a:solidFill>
                <a:latin typeface="Aptos Display" panose="020B0004020202020204" pitchFamily="34" charset="0"/>
              </a:rPr>
              <a:t>Bottom 3 terms per week (Filter using Rank, Week and Term) </a:t>
            </a:r>
          </a:p>
        </p:txBody>
      </p:sp>
      <p:sp>
        <p:nvSpPr>
          <p:cNvPr id="6" name="Oval 5">
            <a:extLst>
              <a:ext uri="{FF2B5EF4-FFF2-40B4-BE49-F238E27FC236}">
                <a16:creationId xmlns:a16="http://schemas.microsoft.com/office/drawing/2014/main" id="{76E237EC-879E-6D45-A7A4-1921007794F2}"/>
              </a:ext>
            </a:extLst>
          </p:cNvPr>
          <p:cNvSpPr/>
          <p:nvPr/>
        </p:nvSpPr>
        <p:spPr>
          <a:xfrm>
            <a:off x="5099901" y="2872888"/>
            <a:ext cx="245097" cy="301147"/>
          </a:xfrm>
          <a:prstGeom prst="ellipse">
            <a:avLst/>
          </a:prstGeom>
          <a:noFill/>
          <a:ln w="28575">
            <a:solidFill>
              <a:srgbClr val="CE29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 name="Straight Arrow Connector 6">
            <a:extLst>
              <a:ext uri="{FF2B5EF4-FFF2-40B4-BE49-F238E27FC236}">
                <a16:creationId xmlns:a16="http://schemas.microsoft.com/office/drawing/2014/main" id="{1A73FA3A-F3F8-8E16-3220-77C75B0B3BEB}"/>
              </a:ext>
            </a:extLst>
          </p:cNvPr>
          <p:cNvCxnSpPr>
            <a:cxnSpLocks/>
          </p:cNvCxnSpPr>
          <p:nvPr/>
        </p:nvCxnSpPr>
        <p:spPr>
          <a:xfrm>
            <a:off x="4647414" y="3001014"/>
            <a:ext cx="395843" cy="0"/>
          </a:xfrm>
          <a:prstGeom prst="straightConnector1">
            <a:avLst/>
          </a:prstGeom>
          <a:ln w="28575">
            <a:solidFill>
              <a:srgbClr val="CE295E"/>
            </a:solidFill>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4314C45B-6ECC-D1BA-0643-6CBAA1312102}"/>
              </a:ext>
            </a:extLst>
          </p:cNvPr>
          <p:cNvSpPr txBox="1"/>
          <p:nvPr/>
        </p:nvSpPr>
        <p:spPr>
          <a:xfrm>
            <a:off x="4176035" y="2844116"/>
            <a:ext cx="546754" cy="276999"/>
          </a:xfrm>
          <a:prstGeom prst="rect">
            <a:avLst/>
          </a:prstGeom>
          <a:noFill/>
        </p:spPr>
        <p:txBody>
          <a:bodyPr wrap="square" rtlCol="0">
            <a:spAutoFit/>
          </a:bodyPr>
          <a:lstStyle/>
          <a:p>
            <a:r>
              <a:rPr lang="en-US" sz="1200" b="1">
                <a:solidFill>
                  <a:srgbClr val="CE295E"/>
                </a:solidFill>
              </a:rPr>
              <a:t>Week</a:t>
            </a:r>
            <a:endParaRPr lang="en-IN" sz="1200" b="1">
              <a:solidFill>
                <a:srgbClr val="CE295E"/>
              </a:solidFill>
            </a:endParaRPr>
          </a:p>
        </p:txBody>
      </p:sp>
      <p:sp>
        <p:nvSpPr>
          <p:cNvPr id="19" name="Oval 18">
            <a:extLst>
              <a:ext uri="{FF2B5EF4-FFF2-40B4-BE49-F238E27FC236}">
                <a16:creationId xmlns:a16="http://schemas.microsoft.com/office/drawing/2014/main" id="{26B3E5D4-BC92-C2D7-3A10-36E27D5D0A0A}"/>
              </a:ext>
            </a:extLst>
          </p:cNvPr>
          <p:cNvSpPr/>
          <p:nvPr/>
        </p:nvSpPr>
        <p:spPr>
          <a:xfrm>
            <a:off x="11255604" y="3367565"/>
            <a:ext cx="245097" cy="301147"/>
          </a:xfrm>
          <a:prstGeom prst="ellipse">
            <a:avLst/>
          </a:prstGeom>
          <a:noFill/>
          <a:ln w="28575">
            <a:solidFill>
              <a:srgbClr val="CE29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0" name="Straight Arrow Connector 19">
            <a:extLst>
              <a:ext uri="{FF2B5EF4-FFF2-40B4-BE49-F238E27FC236}">
                <a16:creationId xmlns:a16="http://schemas.microsoft.com/office/drawing/2014/main" id="{6EC81F8F-7ED0-DD51-454E-80D69E1651CA}"/>
              </a:ext>
            </a:extLst>
          </p:cNvPr>
          <p:cNvCxnSpPr>
            <a:cxnSpLocks/>
          </p:cNvCxnSpPr>
          <p:nvPr/>
        </p:nvCxnSpPr>
        <p:spPr>
          <a:xfrm>
            <a:off x="10803117" y="3495691"/>
            <a:ext cx="395843" cy="0"/>
          </a:xfrm>
          <a:prstGeom prst="straightConnector1">
            <a:avLst/>
          </a:prstGeom>
          <a:ln w="28575">
            <a:solidFill>
              <a:srgbClr val="CE295E"/>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26C27E39-6230-DCB7-E879-A50587DD4667}"/>
              </a:ext>
            </a:extLst>
          </p:cNvPr>
          <p:cNvSpPr txBox="1"/>
          <p:nvPr/>
        </p:nvSpPr>
        <p:spPr>
          <a:xfrm>
            <a:off x="10331738" y="3338793"/>
            <a:ext cx="546754" cy="276999"/>
          </a:xfrm>
          <a:prstGeom prst="rect">
            <a:avLst/>
          </a:prstGeom>
          <a:noFill/>
        </p:spPr>
        <p:txBody>
          <a:bodyPr wrap="square" rtlCol="0">
            <a:spAutoFit/>
          </a:bodyPr>
          <a:lstStyle/>
          <a:p>
            <a:r>
              <a:rPr lang="en-US" sz="1200" b="1">
                <a:solidFill>
                  <a:srgbClr val="CE295E"/>
                </a:solidFill>
              </a:rPr>
              <a:t>Rank</a:t>
            </a:r>
            <a:endParaRPr lang="en-IN" sz="1200" b="1">
              <a:solidFill>
                <a:srgbClr val="CE295E"/>
              </a:solidFill>
            </a:endParaRPr>
          </a:p>
        </p:txBody>
      </p:sp>
      <p:cxnSp>
        <p:nvCxnSpPr>
          <p:cNvPr id="22" name="Straight Connector 21">
            <a:extLst>
              <a:ext uri="{FF2B5EF4-FFF2-40B4-BE49-F238E27FC236}">
                <a16:creationId xmlns:a16="http://schemas.microsoft.com/office/drawing/2014/main" id="{CA8C859B-5737-63AF-14EF-0F9EFDD39BD0}"/>
              </a:ext>
            </a:extLst>
          </p:cNvPr>
          <p:cNvCxnSpPr>
            <a:cxnSpLocks/>
          </p:cNvCxnSpPr>
          <p:nvPr/>
        </p:nvCxnSpPr>
        <p:spPr>
          <a:xfrm>
            <a:off x="0" y="799751"/>
            <a:ext cx="12188473" cy="7443"/>
          </a:xfrm>
          <a:prstGeom prst="line">
            <a:avLst/>
          </a:prstGeom>
          <a:ln w="12700">
            <a:solidFill>
              <a:srgbClr val="CE295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8355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E2EDBE5-609A-AFE6-A14D-1944476C4308}"/>
              </a:ext>
              <a:ext uri="{C183D7F6-B498-43B3-948B-1728B52AA6E4}">
                <adec:decorative xmlns:adec="http://schemas.microsoft.com/office/drawing/2017/decorative" val="1"/>
              </a:ext>
            </a:extLst>
          </p:cNvPr>
          <p:cNvPicPr>
            <a:picLocks noChangeAspect="1"/>
          </p:cNvPicPr>
          <p:nvPr/>
        </p:nvPicPr>
        <p:blipFill rotWithShape="1">
          <a:blip r:embed="rId3">
            <a:grayscl/>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r="-1"/>
          <a:stretch/>
        </p:blipFill>
        <p:spPr>
          <a:xfrm>
            <a:off x="-962" y="933303"/>
            <a:ext cx="12192961" cy="5308790"/>
          </a:xfrm>
          <a:prstGeom prst="rect">
            <a:avLst/>
          </a:prstGeom>
        </p:spPr>
      </p:pic>
      <p:sp>
        <p:nvSpPr>
          <p:cNvPr id="15" name="Rectangle 14">
            <a:extLst>
              <a:ext uri="{FF2B5EF4-FFF2-40B4-BE49-F238E27FC236}">
                <a16:creationId xmlns:a16="http://schemas.microsoft.com/office/drawing/2014/main" id="{3EC618BB-F760-DDD8-98B3-B5EECFD0A312}"/>
              </a:ext>
              <a:ext uri="{C183D7F6-B498-43B3-948B-1728B52AA6E4}">
                <adec:decorative xmlns:adec="http://schemas.microsoft.com/office/drawing/2017/decorative" val="1"/>
              </a:ext>
            </a:extLst>
          </p:cNvPr>
          <p:cNvSpPr/>
          <p:nvPr/>
        </p:nvSpPr>
        <p:spPr>
          <a:xfrm>
            <a:off x="0" y="933303"/>
            <a:ext cx="12192963" cy="5308789"/>
          </a:xfrm>
          <a:prstGeom prst="rect">
            <a:avLst/>
          </a:prstGeom>
          <a:solidFill>
            <a:schemeClr val="tx1">
              <a:lumMod val="95000"/>
              <a:lumOff val="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507EFF-E0FC-5AD5-DEB2-A1F385F9F7AC}"/>
              </a:ext>
            </a:extLst>
          </p:cNvPr>
          <p:cNvSpPr>
            <a:spLocks noGrp="1"/>
          </p:cNvSpPr>
          <p:nvPr>
            <p:ph type="title"/>
          </p:nvPr>
        </p:nvSpPr>
        <p:spPr>
          <a:xfrm>
            <a:off x="214770" y="50473"/>
            <a:ext cx="11784382" cy="778098"/>
          </a:xfrm>
        </p:spPr>
        <p:txBody>
          <a:bodyPr>
            <a:noAutofit/>
          </a:bodyPr>
          <a:lstStyle/>
          <a:p>
            <a:pPr algn="l"/>
            <a:r>
              <a:rPr lang="en-US" b="0" i="0">
                <a:effectLst/>
                <a:latin typeface="Aptos Display" panose="020B0004020202020204" pitchFamily="34" charset="0"/>
              </a:rPr>
              <a:t>Optimize Marketing Impact by Leveraging Top and Bottom National Search Trends</a:t>
            </a:r>
            <a:endParaRPr lang="en-US">
              <a:latin typeface="Aptos Display" panose="020B0004020202020204" pitchFamily="34" charset="0"/>
            </a:endParaRPr>
          </a:p>
        </p:txBody>
      </p:sp>
      <p:sp>
        <p:nvSpPr>
          <p:cNvPr id="4" name="Slide Number Placeholder 3">
            <a:extLst>
              <a:ext uri="{FF2B5EF4-FFF2-40B4-BE49-F238E27FC236}">
                <a16:creationId xmlns:a16="http://schemas.microsoft.com/office/drawing/2014/main" id="{778C0EF6-DD83-2CFA-B82C-1865CA735DA9}"/>
              </a:ext>
            </a:extLst>
          </p:cNvPr>
          <p:cNvSpPr>
            <a:spLocks noGrp="1"/>
          </p:cNvSpPr>
          <p:nvPr>
            <p:ph type="sldNum" sz="quarter" idx="12"/>
          </p:nvPr>
        </p:nvSpPr>
        <p:spPr/>
        <p:txBody>
          <a:bodyPr/>
          <a:lstStyle/>
          <a:p>
            <a:fld id="{0FD50806-BABF-4915-9689-3B9956D1C75C}" type="slidenum">
              <a:rPr lang="en-US" smtClean="0"/>
              <a:pPr/>
              <a:t>5</a:t>
            </a:fld>
            <a:endParaRPr lang="en-US"/>
          </a:p>
        </p:txBody>
      </p:sp>
      <p:sp>
        <p:nvSpPr>
          <p:cNvPr id="5" name="Rectangle 4">
            <a:extLst>
              <a:ext uri="{FF2B5EF4-FFF2-40B4-BE49-F238E27FC236}">
                <a16:creationId xmlns:a16="http://schemas.microsoft.com/office/drawing/2014/main" id="{810076FA-E274-AA4C-AA30-248A9D5A4E3F}"/>
              </a:ext>
              <a:ext uri="{C183D7F6-B498-43B3-948B-1728B52AA6E4}">
                <adec:decorative xmlns:adec="http://schemas.microsoft.com/office/drawing/2017/decorative" val="1"/>
              </a:ext>
            </a:extLst>
          </p:cNvPr>
          <p:cNvSpPr/>
          <p:nvPr/>
        </p:nvSpPr>
        <p:spPr>
          <a:xfrm>
            <a:off x="304801" y="1390560"/>
            <a:ext cx="6513044" cy="4851532"/>
          </a:xfrm>
          <a:prstGeom prst="rect">
            <a:avLst/>
          </a:prstGeom>
          <a:noFill/>
          <a:ln>
            <a:solidFill>
              <a:srgbClr val="CE2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192C9277-C54F-5E7C-7D8B-EE4E07AE91CD}"/>
              </a:ext>
            </a:extLst>
          </p:cNvPr>
          <p:cNvSpPr/>
          <p:nvPr/>
        </p:nvSpPr>
        <p:spPr>
          <a:xfrm>
            <a:off x="467360" y="1024075"/>
            <a:ext cx="6123709" cy="492443"/>
          </a:xfrm>
          <a:prstGeom prst="roundRect">
            <a:avLst>
              <a:gd name="adj" fmla="val 50000"/>
            </a:avLst>
          </a:prstGeom>
          <a:solidFill>
            <a:srgbClr val="CE295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a:solidFill>
                  <a:schemeClr val="bg1"/>
                </a:solidFill>
                <a:effectLst/>
                <a:latin typeface="Aptos Display" panose="020B0004020202020204" pitchFamily="34" charset="0"/>
              </a:rPr>
              <a:t>    National Trending Terms: Top &amp; Bottom Rankings Analysis</a:t>
            </a:r>
            <a:endParaRPr lang="en-US">
              <a:solidFill>
                <a:schemeClr val="bg1"/>
              </a:solidFill>
              <a:latin typeface="Aptos Display" panose="020B0004020202020204" pitchFamily="34" charset="0"/>
            </a:endParaRPr>
          </a:p>
        </p:txBody>
      </p:sp>
      <p:sp>
        <p:nvSpPr>
          <p:cNvPr id="8" name="Oval 7">
            <a:extLst>
              <a:ext uri="{FF2B5EF4-FFF2-40B4-BE49-F238E27FC236}">
                <a16:creationId xmlns:a16="http://schemas.microsoft.com/office/drawing/2014/main" id="{894FF7B3-57A1-F3C3-AA07-31CB9E0D02E5}"/>
              </a:ext>
              <a:ext uri="{C183D7F6-B498-43B3-948B-1728B52AA6E4}">
                <adec:decorative xmlns:adec="http://schemas.microsoft.com/office/drawing/2017/decorative" val="1"/>
              </a:ext>
            </a:extLst>
          </p:cNvPr>
          <p:cNvSpPr/>
          <p:nvPr/>
        </p:nvSpPr>
        <p:spPr>
          <a:xfrm>
            <a:off x="534827" y="1064332"/>
            <a:ext cx="385764" cy="3857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descr="This is an icon of a bar chart and a line chart. ">
            <a:extLst>
              <a:ext uri="{FF2B5EF4-FFF2-40B4-BE49-F238E27FC236}">
                <a16:creationId xmlns:a16="http://schemas.microsoft.com/office/drawing/2014/main" id="{3F7A457B-58B3-4973-C158-19251A77BEB1}"/>
              </a:ext>
            </a:extLst>
          </p:cNvPr>
          <p:cNvGrpSpPr/>
          <p:nvPr/>
        </p:nvGrpSpPr>
        <p:grpSpPr>
          <a:xfrm>
            <a:off x="619424" y="1136076"/>
            <a:ext cx="205732" cy="196255"/>
            <a:chOff x="4289838" y="2492375"/>
            <a:chExt cx="301213" cy="287338"/>
          </a:xfrm>
          <a:solidFill>
            <a:srgbClr val="CE295E"/>
          </a:solidFill>
        </p:grpSpPr>
        <p:sp>
          <p:nvSpPr>
            <p:cNvPr id="10" name="Freeform 372">
              <a:extLst>
                <a:ext uri="{FF2B5EF4-FFF2-40B4-BE49-F238E27FC236}">
                  <a16:creationId xmlns:a16="http://schemas.microsoft.com/office/drawing/2014/main" id="{2C48298E-7D9A-F530-5F6D-50E1B075150D}"/>
                </a:ext>
              </a:extLst>
            </p:cNvPr>
            <p:cNvSpPr>
              <a:spLocks/>
            </p:cNvSpPr>
            <p:nvPr/>
          </p:nvSpPr>
          <p:spPr bwMode="auto">
            <a:xfrm>
              <a:off x="428983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373">
              <a:extLst>
                <a:ext uri="{FF2B5EF4-FFF2-40B4-BE49-F238E27FC236}">
                  <a16:creationId xmlns:a16="http://schemas.microsoft.com/office/drawing/2014/main" id="{1213E936-98F7-866A-A255-69AB596F6E94}"/>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TextBox 12">
            <a:extLst>
              <a:ext uri="{FF2B5EF4-FFF2-40B4-BE49-F238E27FC236}">
                <a16:creationId xmlns:a16="http://schemas.microsoft.com/office/drawing/2014/main" id="{E10731AE-2116-0E8C-DA4E-6F53724A60C9}"/>
              </a:ext>
            </a:extLst>
          </p:cNvPr>
          <p:cNvSpPr txBox="1"/>
          <p:nvPr/>
        </p:nvSpPr>
        <p:spPr>
          <a:xfrm>
            <a:off x="7528559" y="1495040"/>
            <a:ext cx="4098007" cy="4478149"/>
          </a:xfrm>
          <a:prstGeom prst="rect">
            <a:avLst/>
          </a:prstGeom>
          <a:noFill/>
        </p:spPr>
        <p:txBody>
          <a:bodyPr wrap="square" rtlCol="0">
            <a:spAutoFit/>
          </a:bodyPr>
          <a:lstStyle/>
          <a:p>
            <a:endParaRPr lang="en-US" sz="500">
              <a:solidFill>
                <a:schemeClr val="bg1"/>
              </a:solidFill>
            </a:endParaRPr>
          </a:p>
          <a:p>
            <a:pPr marL="285750" indent="-285750">
              <a:buFont typeface="Arial" panose="020B0604020202020204" pitchFamily="34" charset="0"/>
              <a:buChar char="•"/>
            </a:pPr>
            <a:r>
              <a:rPr lang="en-US" b="0" i="0">
                <a:solidFill>
                  <a:schemeClr val="bg1"/>
                </a:solidFill>
                <a:effectLst/>
                <a:latin typeface="Aptos Display" panose="020B0004020202020204" pitchFamily="34" charset="0"/>
              </a:rPr>
              <a:t>This dashboard provides insights into the prevailing countrywide trending terms, making it a valuable resource for businesses gearing up for major marketing campaigns. </a:t>
            </a:r>
          </a:p>
          <a:p>
            <a:pPr marL="285750" indent="-285750">
              <a:buFont typeface="Arial" panose="020B0604020202020204" pitchFamily="34" charset="0"/>
              <a:buChar char="•"/>
            </a:pPr>
            <a:endParaRPr lang="en-US" sz="500" b="0" i="0">
              <a:solidFill>
                <a:schemeClr val="bg1"/>
              </a:solidFill>
              <a:effectLst/>
              <a:latin typeface="Aptos Display" panose="020B0004020202020204" pitchFamily="34" charset="0"/>
            </a:endParaRPr>
          </a:p>
          <a:p>
            <a:pPr marL="285750" indent="-285750">
              <a:buFont typeface="Arial" panose="020B0604020202020204" pitchFamily="34" charset="0"/>
              <a:buChar char="•"/>
            </a:pPr>
            <a:r>
              <a:rPr lang="en-US" b="0" i="0">
                <a:solidFill>
                  <a:schemeClr val="bg1"/>
                </a:solidFill>
                <a:effectLst/>
                <a:latin typeface="Aptos Display" panose="020B0004020202020204" pitchFamily="34" charset="0"/>
              </a:rPr>
              <a:t>By leveraging this data, companies can strategically align their marketing and product developing strategies with the most prominent trends, ensuring their campaigns resonate with the broader national audience and maximize their reach and impact.</a:t>
            </a:r>
          </a:p>
          <a:p>
            <a:pPr marL="285750" indent="-285750">
              <a:buFont typeface="Arial" panose="020B0604020202020204" pitchFamily="34" charset="0"/>
              <a:buChar char="•"/>
            </a:pPr>
            <a:endParaRPr lang="en-US" sz="500" b="0" i="0">
              <a:solidFill>
                <a:schemeClr val="bg1"/>
              </a:solidFill>
              <a:effectLst/>
              <a:latin typeface="Aptos Display" panose="020B0004020202020204" pitchFamily="34" charset="0"/>
            </a:endParaRPr>
          </a:p>
          <a:p>
            <a:pPr marL="285750" indent="-285750">
              <a:buFont typeface="Arial" panose="020B0604020202020204" pitchFamily="34" charset="0"/>
              <a:buChar char="•"/>
            </a:pPr>
            <a:r>
              <a:rPr lang="en-US" b="0" i="0">
                <a:solidFill>
                  <a:schemeClr val="bg1"/>
                </a:solidFill>
                <a:effectLst/>
                <a:latin typeface="Aptos Display" panose="020B0004020202020204" pitchFamily="34" charset="0"/>
              </a:rPr>
              <a:t>Monitor your competitors' use of trending terms to benchmark your strategies against industry standards.</a:t>
            </a:r>
            <a:endParaRPr lang="en-US">
              <a:solidFill>
                <a:schemeClr val="bg1"/>
              </a:solidFill>
              <a:latin typeface="Aptos Display" panose="020B0004020202020204" pitchFamily="34" charset="0"/>
            </a:endParaRPr>
          </a:p>
        </p:txBody>
      </p:sp>
      <p:pic>
        <p:nvPicPr>
          <p:cNvPr id="5124" name="Picture 4" descr="image">
            <a:extLst>
              <a:ext uri="{FF2B5EF4-FFF2-40B4-BE49-F238E27FC236}">
                <a16:creationId xmlns:a16="http://schemas.microsoft.com/office/drawing/2014/main" id="{63FCA41A-CDA4-8F0C-798D-9EA1E4338A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864" y="3858134"/>
            <a:ext cx="6378917" cy="230366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a:extLst>
              <a:ext uri="{FF2B5EF4-FFF2-40B4-BE49-F238E27FC236}">
                <a16:creationId xmlns:a16="http://schemas.microsoft.com/office/drawing/2014/main" id="{9C769259-B47D-B629-A94F-D462F4B945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1863" y="1567318"/>
            <a:ext cx="6378918" cy="218266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400801F-08A0-7841-56ED-CCCBC8816136}"/>
              </a:ext>
            </a:extLst>
          </p:cNvPr>
          <p:cNvSpPr txBox="1"/>
          <p:nvPr/>
        </p:nvSpPr>
        <p:spPr>
          <a:xfrm>
            <a:off x="370898" y="1716207"/>
            <a:ext cx="1980271" cy="369332"/>
          </a:xfrm>
          <a:prstGeom prst="rect">
            <a:avLst/>
          </a:prstGeom>
          <a:solidFill>
            <a:schemeClr val="accent2"/>
          </a:solidFill>
        </p:spPr>
        <p:txBody>
          <a:bodyPr wrap="square" rtlCol="0">
            <a:spAutoFit/>
          </a:bodyPr>
          <a:lstStyle/>
          <a:p>
            <a:r>
              <a:rPr lang="en-US"/>
              <a:t>Top Terms</a:t>
            </a:r>
            <a:endParaRPr lang="en-IN"/>
          </a:p>
        </p:txBody>
      </p:sp>
      <p:sp>
        <p:nvSpPr>
          <p:cNvPr id="6" name="TextBox 5">
            <a:extLst>
              <a:ext uri="{FF2B5EF4-FFF2-40B4-BE49-F238E27FC236}">
                <a16:creationId xmlns:a16="http://schemas.microsoft.com/office/drawing/2014/main" id="{C84D74F1-135D-2885-AF35-31FB084532B5}"/>
              </a:ext>
            </a:extLst>
          </p:cNvPr>
          <p:cNvSpPr txBox="1"/>
          <p:nvPr/>
        </p:nvSpPr>
        <p:spPr>
          <a:xfrm>
            <a:off x="3566338" y="5584807"/>
            <a:ext cx="2013118" cy="261610"/>
          </a:xfrm>
          <a:prstGeom prst="rect">
            <a:avLst/>
          </a:prstGeom>
          <a:solidFill>
            <a:schemeClr val="accent2"/>
          </a:solidFill>
        </p:spPr>
        <p:txBody>
          <a:bodyPr wrap="square" rtlCol="0">
            <a:spAutoFit/>
          </a:bodyPr>
          <a:lstStyle/>
          <a:p>
            <a:r>
              <a:rPr lang="en-US" sz="1100"/>
              <a:t>Total score</a:t>
            </a:r>
            <a:endParaRPr lang="en-IN" sz="1100"/>
          </a:p>
        </p:txBody>
      </p:sp>
      <p:sp>
        <p:nvSpPr>
          <p:cNvPr id="12" name="TextBox 11">
            <a:extLst>
              <a:ext uri="{FF2B5EF4-FFF2-40B4-BE49-F238E27FC236}">
                <a16:creationId xmlns:a16="http://schemas.microsoft.com/office/drawing/2014/main" id="{5C4B27CC-5BE2-68F4-7DF0-243257A5AE59}"/>
              </a:ext>
            </a:extLst>
          </p:cNvPr>
          <p:cNvSpPr txBox="1"/>
          <p:nvPr/>
        </p:nvSpPr>
        <p:spPr>
          <a:xfrm>
            <a:off x="424061" y="2139748"/>
            <a:ext cx="607296" cy="246221"/>
          </a:xfrm>
          <a:prstGeom prst="rect">
            <a:avLst/>
          </a:prstGeom>
          <a:solidFill>
            <a:schemeClr val="accent2"/>
          </a:solidFill>
        </p:spPr>
        <p:txBody>
          <a:bodyPr wrap="square" rtlCol="0">
            <a:spAutoFit/>
          </a:bodyPr>
          <a:lstStyle/>
          <a:p>
            <a:r>
              <a:rPr lang="en-US" sz="1000"/>
              <a:t>Terms</a:t>
            </a:r>
            <a:endParaRPr lang="en-IN" sz="1000"/>
          </a:p>
        </p:txBody>
      </p:sp>
      <p:sp>
        <p:nvSpPr>
          <p:cNvPr id="16" name="TextBox 15">
            <a:extLst>
              <a:ext uri="{FF2B5EF4-FFF2-40B4-BE49-F238E27FC236}">
                <a16:creationId xmlns:a16="http://schemas.microsoft.com/office/drawing/2014/main" id="{6BBF0B10-EBDD-1F32-0D93-D3F7E541D40A}"/>
              </a:ext>
            </a:extLst>
          </p:cNvPr>
          <p:cNvSpPr txBox="1"/>
          <p:nvPr/>
        </p:nvSpPr>
        <p:spPr>
          <a:xfrm>
            <a:off x="653869" y="4349724"/>
            <a:ext cx="607296" cy="246221"/>
          </a:xfrm>
          <a:prstGeom prst="rect">
            <a:avLst/>
          </a:prstGeom>
          <a:solidFill>
            <a:schemeClr val="accent2"/>
          </a:solidFill>
        </p:spPr>
        <p:txBody>
          <a:bodyPr wrap="square" rtlCol="0">
            <a:spAutoFit/>
          </a:bodyPr>
          <a:lstStyle/>
          <a:p>
            <a:r>
              <a:rPr lang="en-US" sz="1000"/>
              <a:t>Terms</a:t>
            </a:r>
            <a:endParaRPr lang="en-IN" sz="1000"/>
          </a:p>
        </p:txBody>
      </p:sp>
      <p:sp>
        <p:nvSpPr>
          <p:cNvPr id="18" name="Rectangle 17">
            <a:extLst>
              <a:ext uri="{FF2B5EF4-FFF2-40B4-BE49-F238E27FC236}">
                <a16:creationId xmlns:a16="http://schemas.microsoft.com/office/drawing/2014/main" id="{CB6A8B52-511B-627C-0D83-E02613BA0438}"/>
              </a:ext>
            </a:extLst>
          </p:cNvPr>
          <p:cNvSpPr/>
          <p:nvPr/>
        </p:nvSpPr>
        <p:spPr>
          <a:xfrm>
            <a:off x="1639611" y="1940335"/>
            <a:ext cx="1331136" cy="276999"/>
          </a:xfrm>
          <a:prstGeom prst="rect">
            <a:avLst/>
          </a:prstGeom>
          <a:solidFill>
            <a:srgbClr val="B3E0A6"/>
          </a:solidFill>
        </p:spPr>
        <p:txBody>
          <a:bodyPr wrap="none">
            <a:noAutofit/>
          </a:bodyPr>
          <a:lstStyle/>
          <a:p>
            <a:pPr algn="ctr">
              <a:spcBef>
                <a:spcPts val="600"/>
              </a:spcBef>
            </a:pPr>
            <a:r>
              <a:rPr lang="en-US" sz="1400">
                <a:latin typeface="Aptos Display" panose="020B0004020202020204" pitchFamily="34" charset="0"/>
              </a:rPr>
              <a:t>Eagles</a:t>
            </a:r>
          </a:p>
        </p:txBody>
      </p:sp>
      <p:sp>
        <p:nvSpPr>
          <p:cNvPr id="19" name="Rectangle 18">
            <a:extLst>
              <a:ext uri="{FF2B5EF4-FFF2-40B4-BE49-F238E27FC236}">
                <a16:creationId xmlns:a16="http://schemas.microsoft.com/office/drawing/2014/main" id="{3D3B6DE1-49D0-8DBA-8E67-D23233CADA40}"/>
              </a:ext>
            </a:extLst>
          </p:cNvPr>
          <p:cNvSpPr/>
          <p:nvPr/>
        </p:nvSpPr>
        <p:spPr>
          <a:xfrm>
            <a:off x="3197085" y="1940336"/>
            <a:ext cx="1331136" cy="276999"/>
          </a:xfrm>
          <a:prstGeom prst="rect">
            <a:avLst/>
          </a:prstGeom>
          <a:solidFill>
            <a:srgbClr val="398949"/>
          </a:solidFill>
        </p:spPr>
        <p:txBody>
          <a:bodyPr wrap="none">
            <a:noAutofit/>
          </a:bodyPr>
          <a:lstStyle/>
          <a:p>
            <a:pPr algn="ctr">
              <a:spcBef>
                <a:spcPts val="600"/>
              </a:spcBef>
            </a:pPr>
            <a:r>
              <a:rPr lang="en-US" sz="1400">
                <a:solidFill>
                  <a:schemeClr val="bg1"/>
                </a:solidFill>
                <a:latin typeface="Aptos Display" panose="020B0004020202020204" pitchFamily="34" charset="0"/>
              </a:rPr>
              <a:t>The bear</a:t>
            </a:r>
          </a:p>
        </p:txBody>
      </p:sp>
      <p:sp>
        <p:nvSpPr>
          <p:cNvPr id="20" name="Rectangle 19">
            <a:extLst>
              <a:ext uri="{FF2B5EF4-FFF2-40B4-BE49-F238E27FC236}">
                <a16:creationId xmlns:a16="http://schemas.microsoft.com/office/drawing/2014/main" id="{64F412AE-15FF-AB6F-41B7-E5ECADC518C7}"/>
              </a:ext>
            </a:extLst>
          </p:cNvPr>
          <p:cNvSpPr/>
          <p:nvPr/>
        </p:nvSpPr>
        <p:spPr>
          <a:xfrm>
            <a:off x="4754559" y="1929962"/>
            <a:ext cx="1331136" cy="276999"/>
          </a:xfrm>
          <a:prstGeom prst="rect">
            <a:avLst/>
          </a:prstGeom>
          <a:solidFill>
            <a:srgbClr val="6EB663"/>
          </a:solidFill>
        </p:spPr>
        <p:txBody>
          <a:bodyPr wrap="none">
            <a:noAutofit/>
          </a:bodyPr>
          <a:lstStyle/>
          <a:p>
            <a:pPr algn="ctr">
              <a:spcBef>
                <a:spcPts val="600"/>
              </a:spcBef>
            </a:pPr>
            <a:r>
              <a:rPr lang="en-US" sz="1400">
                <a:solidFill>
                  <a:schemeClr val="bg1"/>
                </a:solidFill>
                <a:latin typeface="Aptos Display" panose="020B0004020202020204" pitchFamily="34" charset="0"/>
              </a:rPr>
              <a:t>Lions</a:t>
            </a:r>
          </a:p>
        </p:txBody>
      </p:sp>
      <p:pic>
        <p:nvPicPr>
          <p:cNvPr id="22" name="Graphic 21" descr="Badge 3 with solid fill">
            <a:extLst>
              <a:ext uri="{FF2B5EF4-FFF2-40B4-BE49-F238E27FC236}">
                <a16:creationId xmlns:a16="http://schemas.microsoft.com/office/drawing/2014/main" id="{444C4256-E11C-9514-A2AB-1C3D36FA0A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48887" y="1591950"/>
            <a:ext cx="330569" cy="330569"/>
          </a:xfrm>
          <a:prstGeom prst="rect">
            <a:avLst/>
          </a:prstGeom>
        </p:spPr>
      </p:pic>
      <p:pic>
        <p:nvPicPr>
          <p:cNvPr id="24" name="Graphic 23" descr="Badge with solid fill">
            <a:extLst>
              <a:ext uri="{FF2B5EF4-FFF2-40B4-BE49-F238E27FC236}">
                <a16:creationId xmlns:a16="http://schemas.microsoft.com/office/drawing/2014/main" id="{3D76BB9F-56DC-A7E9-3DAE-C496D19F759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722097" y="1616509"/>
            <a:ext cx="330569" cy="330569"/>
          </a:xfrm>
          <a:prstGeom prst="rect">
            <a:avLst/>
          </a:prstGeom>
        </p:spPr>
      </p:pic>
      <p:pic>
        <p:nvPicPr>
          <p:cNvPr id="26" name="Graphic 25" descr="Badge 1 with solid fill">
            <a:extLst>
              <a:ext uri="{FF2B5EF4-FFF2-40B4-BE49-F238E27FC236}">
                <a16:creationId xmlns:a16="http://schemas.microsoft.com/office/drawing/2014/main" id="{98071CB2-E8BC-26E8-BF24-90C6D121FC5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195308" y="1616509"/>
            <a:ext cx="330569" cy="330569"/>
          </a:xfrm>
          <a:prstGeom prst="rect">
            <a:avLst/>
          </a:prstGeom>
        </p:spPr>
      </p:pic>
      <p:sp>
        <p:nvSpPr>
          <p:cNvPr id="28" name="Rectangle 27">
            <a:extLst>
              <a:ext uri="{FF2B5EF4-FFF2-40B4-BE49-F238E27FC236}">
                <a16:creationId xmlns:a16="http://schemas.microsoft.com/office/drawing/2014/main" id="{425B45AB-40E9-D8B0-A4D6-2CFF44A84D7C}"/>
              </a:ext>
            </a:extLst>
          </p:cNvPr>
          <p:cNvSpPr/>
          <p:nvPr/>
        </p:nvSpPr>
        <p:spPr>
          <a:xfrm>
            <a:off x="3497830" y="4218671"/>
            <a:ext cx="1452981" cy="276236"/>
          </a:xfrm>
          <a:prstGeom prst="rect">
            <a:avLst/>
          </a:prstGeom>
          <a:solidFill>
            <a:srgbClr val="B173A0"/>
          </a:solidFill>
          <a:ln>
            <a:solidFill>
              <a:srgbClr val="DDB5D5"/>
            </a:solidFill>
          </a:ln>
        </p:spPr>
        <p:txBody>
          <a:bodyPr wrap="none">
            <a:noAutofit/>
          </a:bodyPr>
          <a:lstStyle/>
          <a:p>
            <a:pPr algn="ctr">
              <a:spcBef>
                <a:spcPts val="600"/>
              </a:spcBef>
            </a:pPr>
            <a:r>
              <a:rPr lang="en-US" sz="1400">
                <a:solidFill>
                  <a:schemeClr val="bg1"/>
                </a:solidFill>
                <a:latin typeface="Aptos Display" panose="020B0004020202020204" pitchFamily="34" charset="0"/>
              </a:rPr>
              <a:t>Barcelona Osasuna</a:t>
            </a:r>
          </a:p>
        </p:txBody>
      </p:sp>
      <p:sp>
        <p:nvSpPr>
          <p:cNvPr id="29" name="Rectangle 28">
            <a:extLst>
              <a:ext uri="{FF2B5EF4-FFF2-40B4-BE49-F238E27FC236}">
                <a16:creationId xmlns:a16="http://schemas.microsoft.com/office/drawing/2014/main" id="{E0896FA8-46D2-24E3-7B22-9816DFCF8ED2}"/>
              </a:ext>
            </a:extLst>
          </p:cNvPr>
          <p:cNvSpPr/>
          <p:nvPr/>
        </p:nvSpPr>
        <p:spPr>
          <a:xfrm>
            <a:off x="5053165" y="4211606"/>
            <a:ext cx="1452980" cy="276235"/>
          </a:xfrm>
          <a:prstGeom prst="rect">
            <a:avLst/>
          </a:prstGeom>
          <a:solidFill>
            <a:srgbClr val="DDB5D5"/>
          </a:solidFill>
          <a:ln>
            <a:solidFill>
              <a:srgbClr val="DDB5D5"/>
            </a:solidFill>
          </a:ln>
        </p:spPr>
        <p:txBody>
          <a:bodyPr wrap="none">
            <a:noAutofit/>
          </a:bodyPr>
          <a:lstStyle/>
          <a:p>
            <a:pPr algn="ctr">
              <a:spcBef>
                <a:spcPts val="600"/>
              </a:spcBef>
            </a:pPr>
            <a:r>
              <a:rPr lang="en-US" sz="1400">
                <a:latin typeface="Aptos Display" panose="020B0004020202020204" pitchFamily="34" charset="0"/>
              </a:rPr>
              <a:t>Betis Barcelona</a:t>
            </a:r>
          </a:p>
        </p:txBody>
      </p:sp>
      <p:pic>
        <p:nvPicPr>
          <p:cNvPr id="30" name="Graphic 29" descr="Badge 3 with solid fill">
            <a:extLst>
              <a:ext uri="{FF2B5EF4-FFF2-40B4-BE49-F238E27FC236}">
                <a16:creationId xmlns:a16="http://schemas.microsoft.com/office/drawing/2014/main" id="{D4D80AB9-4CCB-BD22-B400-CACB0E10364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44428" y="3866893"/>
            <a:ext cx="330569" cy="330569"/>
          </a:xfrm>
          <a:prstGeom prst="rect">
            <a:avLst/>
          </a:prstGeom>
        </p:spPr>
      </p:pic>
      <p:pic>
        <p:nvPicPr>
          <p:cNvPr id="31" name="Graphic 30" descr="Badge with solid fill">
            <a:extLst>
              <a:ext uri="{FF2B5EF4-FFF2-40B4-BE49-F238E27FC236}">
                <a16:creationId xmlns:a16="http://schemas.microsoft.com/office/drawing/2014/main" id="{1DB1D5AF-630A-2260-637B-8D53BE5B4AF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49856" y="3888102"/>
            <a:ext cx="330569" cy="330569"/>
          </a:xfrm>
          <a:prstGeom prst="rect">
            <a:avLst/>
          </a:prstGeom>
        </p:spPr>
      </p:pic>
      <p:pic>
        <p:nvPicPr>
          <p:cNvPr id="32" name="Graphic 31" descr="Badge 1 with solid fill">
            <a:extLst>
              <a:ext uri="{FF2B5EF4-FFF2-40B4-BE49-F238E27FC236}">
                <a16:creationId xmlns:a16="http://schemas.microsoft.com/office/drawing/2014/main" id="{2D109439-F805-7712-4F12-501D82E659F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460158" y="3888102"/>
            <a:ext cx="330569" cy="330569"/>
          </a:xfrm>
          <a:prstGeom prst="rect">
            <a:avLst/>
          </a:prstGeom>
        </p:spPr>
      </p:pic>
      <p:sp>
        <p:nvSpPr>
          <p:cNvPr id="33" name="TextBox 32">
            <a:extLst>
              <a:ext uri="{FF2B5EF4-FFF2-40B4-BE49-F238E27FC236}">
                <a16:creationId xmlns:a16="http://schemas.microsoft.com/office/drawing/2014/main" id="{E37E91A1-7E8C-68F5-ED8E-FB95ADC3EF8F}"/>
              </a:ext>
            </a:extLst>
          </p:cNvPr>
          <p:cNvSpPr txBox="1"/>
          <p:nvPr/>
        </p:nvSpPr>
        <p:spPr>
          <a:xfrm>
            <a:off x="370897" y="3938338"/>
            <a:ext cx="1934281" cy="369332"/>
          </a:xfrm>
          <a:prstGeom prst="rect">
            <a:avLst/>
          </a:prstGeom>
          <a:solidFill>
            <a:schemeClr val="accent2"/>
          </a:solidFill>
        </p:spPr>
        <p:txBody>
          <a:bodyPr wrap="square" rtlCol="0">
            <a:spAutoFit/>
          </a:bodyPr>
          <a:lstStyle/>
          <a:p>
            <a:r>
              <a:rPr lang="en-US"/>
              <a:t>Bottom Terms</a:t>
            </a:r>
            <a:endParaRPr lang="en-IN"/>
          </a:p>
        </p:txBody>
      </p:sp>
      <p:sp>
        <p:nvSpPr>
          <p:cNvPr id="34" name="TextBox 33">
            <a:extLst>
              <a:ext uri="{FF2B5EF4-FFF2-40B4-BE49-F238E27FC236}">
                <a16:creationId xmlns:a16="http://schemas.microsoft.com/office/drawing/2014/main" id="{CCC2B3EE-0074-B29D-4A7C-5DC7FF356510}"/>
              </a:ext>
            </a:extLst>
          </p:cNvPr>
          <p:cNvSpPr txBox="1"/>
          <p:nvPr/>
        </p:nvSpPr>
        <p:spPr>
          <a:xfrm>
            <a:off x="3288164" y="3387582"/>
            <a:ext cx="2184521" cy="261610"/>
          </a:xfrm>
          <a:prstGeom prst="rect">
            <a:avLst/>
          </a:prstGeom>
          <a:solidFill>
            <a:schemeClr val="accent2"/>
          </a:solidFill>
        </p:spPr>
        <p:txBody>
          <a:bodyPr wrap="square" rtlCol="0">
            <a:spAutoFit/>
          </a:bodyPr>
          <a:lstStyle/>
          <a:p>
            <a:r>
              <a:rPr lang="en-US" sz="1100"/>
              <a:t>Total score</a:t>
            </a:r>
            <a:endParaRPr lang="en-IN" sz="1100"/>
          </a:p>
        </p:txBody>
      </p:sp>
      <p:sp>
        <p:nvSpPr>
          <p:cNvPr id="27" name="Rectangle 26">
            <a:extLst>
              <a:ext uri="{FF2B5EF4-FFF2-40B4-BE49-F238E27FC236}">
                <a16:creationId xmlns:a16="http://schemas.microsoft.com/office/drawing/2014/main" id="{6EDE350F-C0E8-BF86-55B4-344099A1B677}"/>
              </a:ext>
            </a:extLst>
          </p:cNvPr>
          <p:cNvSpPr/>
          <p:nvPr/>
        </p:nvSpPr>
        <p:spPr>
          <a:xfrm>
            <a:off x="1924135" y="4218671"/>
            <a:ext cx="1452981" cy="276236"/>
          </a:xfrm>
          <a:prstGeom prst="rect">
            <a:avLst/>
          </a:prstGeom>
          <a:solidFill>
            <a:srgbClr val="FFBED1"/>
          </a:solidFill>
        </p:spPr>
        <p:txBody>
          <a:bodyPr wrap="none">
            <a:noAutofit/>
          </a:bodyPr>
          <a:lstStyle/>
          <a:p>
            <a:pPr algn="ctr">
              <a:spcBef>
                <a:spcPts val="600"/>
              </a:spcBef>
            </a:pPr>
            <a:r>
              <a:rPr lang="en-US" sz="1300">
                <a:latin typeface="Aptos Display" panose="020B0004020202020204" pitchFamily="34" charset="0"/>
              </a:rPr>
              <a:t>Real Madrid Almeria</a:t>
            </a:r>
          </a:p>
        </p:txBody>
      </p:sp>
      <p:cxnSp>
        <p:nvCxnSpPr>
          <p:cNvPr id="23" name="Straight Connector 22">
            <a:extLst>
              <a:ext uri="{FF2B5EF4-FFF2-40B4-BE49-F238E27FC236}">
                <a16:creationId xmlns:a16="http://schemas.microsoft.com/office/drawing/2014/main" id="{01817B43-4580-74C6-A3A9-D9F0D24D3D16}"/>
              </a:ext>
            </a:extLst>
          </p:cNvPr>
          <p:cNvCxnSpPr>
            <a:cxnSpLocks/>
          </p:cNvCxnSpPr>
          <p:nvPr/>
        </p:nvCxnSpPr>
        <p:spPr>
          <a:xfrm>
            <a:off x="0" y="799751"/>
            <a:ext cx="12188473" cy="7443"/>
          </a:xfrm>
          <a:prstGeom prst="line">
            <a:avLst/>
          </a:prstGeom>
          <a:ln w="12700">
            <a:solidFill>
              <a:srgbClr val="CE295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1265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78808B4-AE1D-8D6D-2CB3-ECA44731C9AF}"/>
              </a:ext>
              <a:ext uri="{C183D7F6-B498-43B3-948B-1728B52AA6E4}">
                <adec:decorative xmlns:adec="http://schemas.microsoft.com/office/drawing/2017/decorative" val="1"/>
              </a:ext>
            </a:extLst>
          </p:cNvPr>
          <p:cNvSpPr/>
          <p:nvPr/>
        </p:nvSpPr>
        <p:spPr>
          <a:xfrm>
            <a:off x="0" y="984677"/>
            <a:ext cx="12192000" cy="1574801"/>
          </a:xfrm>
          <a:prstGeom prst="rect">
            <a:avLst/>
          </a:prstGeom>
          <a:pattFill prst="ltDn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57E4D042-157F-91C9-966E-05B4B0638EE5}"/>
              </a:ext>
            </a:extLst>
          </p:cNvPr>
          <p:cNvSpPr>
            <a:spLocks noGrp="1"/>
          </p:cNvSpPr>
          <p:nvPr>
            <p:ph type="title"/>
          </p:nvPr>
        </p:nvSpPr>
        <p:spPr>
          <a:xfrm>
            <a:off x="314960" y="78728"/>
            <a:ext cx="12306352" cy="778098"/>
          </a:xfrm>
        </p:spPr>
        <p:txBody>
          <a:bodyPr>
            <a:noAutofit/>
          </a:bodyPr>
          <a:lstStyle/>
          <a:p>
            <a:pPr algn="l"/>
            <a:r>
              <a:rPr lang="en-US" sz="2700" b="0" i="0">
                <a:effectLst/>
                <a:latin typeface="Aptos Display" panose="020B0004020202020204" pitchFamily="34" charset="0"/>
              </a:rPr>
              <a:t>Enhance Strategic Decision-Making with Insights from Trending Term Popularity Shifts</a:t>
            </a:r>
            <a:endParaRPr lang="en-US" sz="2700">
              <a:latin typeface="Aptos Display" panose="020B0004020202020204" pitchFamily="34" charset="0"/>
            </a:endParaRPr>
          </a:p>
        </p:txBody>
      </p:sp>
      <p:sp>
        <p:nvSpPr>
          <p:cNvPr id="3" name="Footer Placeholder 2">
            <a:extLst>
              <a:ext uri="{FF2B5EF4-FFF2-40B4-BE49-F238E27FC236}">
                <a16:creationId xmlns:a16="http://schemas.microsoft.com/office/drawing/2014/main" id="{B0CE5F82-461C-7BA8-3629-3FF51E1898F5}"/>
              </a:ext>
            </a:extLst>
          </p:cNvPr>
          <p:cNvSpPr>
            <a:spLocks noGrp="1"/>
          </p:cNvSpPr>
          <p:nvPr>
            <p:ph type="ftr" sz="quarter" idx="11"/>
          </p:nvPr>
        </p:nvSpPr>
        <p:spPr/>
        <p:txBody>
          <a:bodyPr/>
          <a:lstStyle/>
          <a:p>
            <a:r>
              <a:rPr lang="en-US"/>
              <a:t>Team 3</a:t>
            </a:r>
          </a:p>
        </p:txBody>
      </p:sp>
      <p:sp>
        <p:nvSpPr>
          <p:cNvPr id="4" name="Slide Number Placeholder 3">
            <a:extLst>
              <a:ext uri="{FF2B5EF4-FFF2-40B4-BE49-F238E27FC236}">
                <a16:creationId xmlns:a16="http://schemas.microsoft.com/office/drawing/2014/main" id="{89C2D036-AA95-45CE-9AFF-8C49B3931DB8}"/>
              </a:ext>
            </a:extLst>
          </p:cNvPr>
          <p:cNvSpPr>
            <a:spLocks noGrp="1"/>
          </p:cNvSpPr>
          <p:nvPr>
            <p:ph type="sldNum" sz="quarter" idx="12"/>
          </p:nvPr>
        </p:nvSpPr>
        <p:spPr/>
        <p:txBody>
          <a:bodyPr/>
          <a:lstStyle/>
          <a:p>
            <a:fld id="{0FD50806-BABF-4915-9689-3B9956D1C75C}" type="slidenum">
              <a:rPr lang="en-US" smtClean="0"/>
              <a:pPr/>
              <a:t>6</a:t>
            </a:fld>
            <a:endParaRPr lang="en-US"/>
          </a:p>
        </p:txBody>
      </p:sp>
      <p:sp>
        <p:nvSpPr>
          <p:cNvPr id="5" name="TextBox 4">
            <a:extLst>
              <a:ext uri="{FF2B5EF4-FFF2-40B4-BE49-F238E27FC236}">
                <a16:creationId xmlns:a16="http://schemas.microsoft.com/office/drawing/2014/main" id="{C3B740C2-E7A5-2A11-0D74-5B7F524E09C6}"/>
              </a:ext>
            </a:extLst>
          </p:cNvPr>
          <p:cNvSpPr txBox="1"/>
          <p:nvPr/>
        </p:nvSpPr>
        <p:spPr>
          <a:xfrm>
            <a:off x="176504" y="1029690"/>
            <a:ext cx="11838991" cy="1538883"/>
          </a:xfrm>
          <a:prstGeom prst="rect">
            <a:avLst/>
          </a:prstGeom>
          <a:noFill/>
        </p:spPr>
        <p:txBody>
          <a:bodyPr wrap="square" rtlCol="0">
            <a:spAutoFit/>
          </a:bodyPr>
          <a:lstStyle/>
          <a:p>
            <a:pPr marL="285750" indent="-285750">
              <a:buFont typeface="Arial" panose="020B0604020202020204" pitchFamily="34" charset="0"/>
              <a:buChar char="•"/>
            </a:pPr>
            <a:r>
              <a:rPr lang="en-US">
                <a:latin typeface="Aptos Display" panose="020B0004020202020204" pitchFamily="34" charset="0"/>
              </a:rPr>
              <a:t>This dashboard serves as a valuable tool for a company to gain insights into how trends have evolved and how the top terms have experienced a surge in popularity over a given timeframe. Additionally, it provides valuable insights into the performance of less popular terms over the past four weeks.</a:t>
            </a:r>
          </a:p>
          <a:p>
            <a:pPr marL="285750" indent="-285750">
              <a:buFont typeface="Arial" panose="020B0604020202020204" pitchFamily="34" charset="0"/>
              <a:buChar char="•"/>
            </a:pPr>
            <a:endParaRPr lang="en-US" sz="400">
              <a:latin typeface="Aptos Display" panose="020B0004020202020204" pitchFamily="34" charset="0"/>
            </a:endParaRPr>
          </a:p>
          <a:p>
            <a:pPr marL="742950" lvl="1" indent="-285750">
              <a:buFont typeface="Arial" panose="020B0604020202020204" pitchFamily="34" charset="0"/>
              <a:buChar char="•"/>
            </a:pPr>
            <a:r>
              <a:rPr lang="en-US" b="0" i="0">
                <a:solidFill>
                  <a:srgbClr val="404040"/>
                </a:solidFill>
                <a:effectLst/>
                <a:latin typeface="Aptos Display" panose="020B0004020202020204" pitchFamily="34" charset="0"/>
              </a:rPr>
              <a:t>Consider launching products in states where related terms are gaining popularity</a:t>
            </a:r>
          </a:p>
          <a:p>
            <a:pPr marL="742950" lvl="1" indent="-285750">
              <a:buFont typeface="Arial" panose="020B0604020202020204" pitchFamily="34" charset="0"/>
              <a:buChar char="•"/>
            </a:pPr>
            <a:r>
              <a:rPr lang="en-US" b="0" i="0">
                <a:solidFill>
                  <a:srgbClr val="404040"/>
                </a:solidFill>
                <a:effectLst/>
                <a:latin typeface="Aptos Display" panose="020B0004020202020204" pitchFamily="34" charset="0"/>
              </a:rPr>
              <a:t>Align content creation with the terms that are gaining traction to increase engagement</a:t>
            </a:r>
            <a:endParaRPr lang="en-US">
              <a:solidFill>
                <a:srgbClr val="404040"/>
              </a:solidFill>
              <a:latin typeface="Aptos Display" panose="020B0004020202020204" pitchFamily="34" charset="0"/>
            </a:endParaRPr>
          </a:p>
        </p:txBody>
      </p:sp>
      <p:pic>
        <p:nvPicPr>
          <p:cNvPr id="3076" name="Picture 4">
            <a:extLst>
              <a:ext uri="{FF2B5EF4-FFF2-40B4-BE49-F238E27FC236}">
                <a16:creationId xmlns:a16="http://schemas.microsoft.com/office/drawing/2014/main" id="{AA6084F1-FC15-EF26-3825-A92FDFBCAA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149" y="3180680"/>
            <a:ext cx="5802881" cy="3180433"/>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E135B219-F865-F249-3B98-781EC14E9E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5680" y="3180680"/>
            <a:ext cx="5974331" cy="3180434"/>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67FD0B9-3A6C-CB89-AD9F-AEB8E45530AB}"/>
              </a:ext>
            </a:extLst>
          </p:cNvPr>
          <p:cNvSpPr/>
          <p:nvPr/>
        </p:nvSpPr>
        <p:spPr>
          <a:xfrm>
            <a:off x="99941" y="2642552"/>
            <a:ext cx="5855089" cy="437273"/>
          </a:xfrm>
          <a:prstGeom prst="rect">
            <a:avLst/>
          </a:prstGeom>
          <a:solidFill>
            <a:srgbClr val="40404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7EBD08F-5591-3F33-EBAD-B06A02584E98}"/>
              </a:ext>
            </a:extLst>
          </p:cNvPr>
          <p:cNvSpPr txBox="1"/>
          <p:nvPr/>
        </p:nvSpPr>
        <p:spPr>
          <a:xfrm>
            <a:off x="197639" y="2671824"/>
            <a:ext cx="5563081" cy="369332"/>
          </a:xfrm>
          <a:prstGeom prst="rect">
            <a:avLst/>
          </a:prstGeom>
          <a:noFill/>
        </p:spPr>
        <p:txBody>
          <a:bodyPr wrap="square" rtlCol="0">
            <a:spAutoFit/>
          </a:bodyPr>
          <a:lstStyle/>
          <a:p>
            <a:pPr algn="ctr"/>
            <a:r>
              <a:rPr lang="en-US" sz="1800">
                <a:solidFill>
                  <a:schemeClr val="bg1"/>
                </a:solidFill>
                <a:latin typeface="Aptos Display" panose="020B0004020202020204" pitchFamily="34" charset="0"/>
              </a:rPr>
              <a:t>Top 3 terms percent gain (Filter using Rank and Term) </a:t>
            </a:r>
          </a:p>
        </p:txBody>
      </p:sp>
      <p:sp>
        <p:nvSpPr>
          <p:cNvPr id="10" name="Rectangle 9">
            <a:extLst>
              <a:ext uri="{FF2B5EF4-FFF2-40B4-BE49-F238E27FC236}">
                <a16:creationId xmlns:a16="http://schemas.microsoft.com/office/drawing/2014/main" id="{9525852A-1A78-E747-962C-76B349FC80B7}"/>
              </a:ext>
            </a:extLst>
          </p:cNvPr>
          <p:cNvSpPr/>
          <p:nvPr/>
        </p:nvSpPr>
        <p:spPr>
          <a:xfrm>
            <a:off x="6056797" y="2642551"/>
            <a:ext cx="6045421" cy="437273"/>
          </a:xfrm>
          <a:prstGeom prst="rect">
            <a:avLst/>
          </a:prstGeom>
          <a:solidFill>
            <a:srgbClr val="40404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686D3F0-F12C-BC1D-9EB5-6F3EBD2372F9}"/>
              </a:ext>
            </a:extLst>
          </p:cNvPr>
          <p:cNvSpPr txBox="1"/>
          <p:nvPr/>
        </p:nvSpPr>
        <p:spPr>
          <a:xfrm>
            <a:off x="6092282" y="2671824"/>
            <a:ext cx="5912239" cy="369332"/>
          </a:xfrm>
          <a:prstGeom prst="rect">
            <a:avLst/>
          </a:prstGeom>
          <a:noFill/>
        </p:spPr>
        <p:txBody>
          <a:bodyPr wrap="square" rtlCol="0">
            <a:spAutoFit/>
          </a:bodyPr>
          <a:lstStyle/>
          <a:p>
            <a:pPr algn="ctr"/>
            <a:r>
              <a:rPr lang="en-US" sz="1800">
                <a:solidFill>
                  <a:schemeClr val="bg1"/>
                </a:solidFill>
                <a:latin typeface="Aptos Display" panose="020B0004020202020204" pitchFamily="34" charset="0"/>
              </a:rPr>
              <a:t>Bottom 3 terms percent gain (Filter using Rank and Term) </a:t>
            </a:r>
          </a:p>
        </p:txBody>
      </p:sp>
      <p:sp>
        <p:nvSpPr>
          <p:cNvPr id="6" name="Oval 5">
            <a:extLst>
              <a:ext uri="{FF2B5EF4-FFF2-40B4-BE49-F238E27FC236}">
                <a16:creationId xmlns:a16="http://schemas.microsoft.com/office/drawing/2014/main" id="{BE53C828-6546-D8F7-01D8-CDBD58774A5B}"/>
              </a:ext>
            </a:extLst>
          </p:cNvPr>
          <p:cNvSpPr/>
          <p:nvPr/>
        </p:nvSpPr>
        <p:spPr>
          <a:xfrm>
            <a:off x="5099901" y="3163032"/>
            <a:ext cx="245097" cy="301147"/>
          </a:xfrm>
          <a:prstGeom prst="ellipse">
            <a:avLst/>
          </a:prstGeom>
          <a:noFill/>
          <a:ln w="28575">
            <a:solidFill>
              <a:srgbClr val="CE29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 name="Straight Arrow Connector 6">
            <a:extLst>
              <a:ext uri="{FF2B5EF4-FFF2-40B4-BE49-F238E27FC236}">
                <a16:creationId xmlns:a16="http://schemas.microsoft.com/office/drawing/2014/main" id="{5D41CC3D-7C1E-CB65-8AF6-F8636484F13D}"/>
              </a:ext>
            </a:extLst>
          </p:cNvPr>
          <p:cNvCxnSpPr>
            <a:cxnSpLocks/>
          </p:cNvCxnSpPr>
          <p:nvPr/>
        </p:nvCxnSpPr>
        <p:spPr>
          <a:xfrm>
            <a:off x="4647414" y="3291158"/>
            <a:ext cx="395843" cy="0"/>
          </a:xfrm>
          <a:prstGeom prst="straightConnector1">
            <a:avLst/>
          </a:prstGeom>
          <a:ln w="28575">
            <a:solidFill>
              <a:srgbClr val="CE295E"/>
            </a:solidFill>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AFDB77E5-7454-94A8-477D-530028C3336D}"/>
              </a:ext>
            </a:extLst>
          </p:cNvPr>
          <p:cNvSpPr txBox="1"/>
          <p:nvPr/>
        </p:nvSpPr>
        <p:spPr>
          <a:xfrm>
            <a:off x="4175723" y="3142011"/>
            <a:ext cx="895856" cy="276999"/>
          </a:xfrm>
          <a:prstGeom prst="rect">
            <a:avLst/>
          </a:prstGeom>
          <a:noFill/>
        </p:spPr>
        <p:txBody>
          <a:bodyPr wrap="square" rtlCol="0">
            <a:spAutoFit/>
          </a:bodyPr>
          <a:lstStyle/>
          <a:p>
            <a:r>
              <a:rPr lang="en-US" sz="1200" b="1">
                <a:solidFill>
                  <a:srgbClr val="CE295E"/>
                </a:solidFill>
              </a:rPr>
              <a:t>Rank</a:t>
            </a:r>
            <a:endParaRPr lang="en-IN" sz="1200" b="1">
              <a:solidFill>
                <a:srgbClr val="CE295E"/>
              </a:solidFill>
            </a:endParaRPr>
          </a:p>
        </p:txBody>
      </p:sp>
      <p:cxnSp>
        <p:nvCxnSpPr>
          <p:cNvPr id="14" name="Straight Connector 13">
            <a:extLst>
              <a:ext uri="{FF2B5EF4-FFF2-40B4-BE49-F238E27FC236}">
                <a16:creationId xmlns:a16="http://schemas.microsoft.com/office/drawing/2014/main" id="{C033042C-27D2-B883-2419-8350E2912A33}"/>
              </a:ext>
            </a:extLst>
          </p:cNvPr>
          <p:cNvCxnSpPr>
            <a:cxnSpLocks/>
          </p:cNvCxnSpPr>
          <p:nvPr/>
        </p:nvCxnSpPr>
        <p:spPr>
          <a:xfrm>
            <a:off x="0" y="799751"/>
            <a:ext cx="12188473" cy="7443"/>
          </a:xfrm>
          <a:prstGeom prst="line">
            <a:avLst/>
          </a:prstGeom>
          <a:ln w="12700">
            <a:solidFill>
              <a:srgbClr val="CE295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1038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B9AED-D58E-46C9-4B06-E40D963CB9CB}"/>
              </a:ext>
              <a:ext uri="{C183D7F6-B498-43B3-948B-1728B52AA6E4}">
                <adec:decorative xmlns:adec="http://schemas.microsoft.com/office/drawing/2017/decorative" val="1"/>
              </a:ext>
            </a:extLst>
          </p:cNvPr>
          <p:cNvSpPr/>
          <p:nvPr/>
        </p:nvSpPr>
        <p:spPr>
          <a:xfrm>
            <a:off x="0" y="849616"/>
            <a:ext cx="12192000" cy="5571952"/>
          </a:xfrm>
          <a:prstGeom prst="rect">
            <a:avLst/>
          </a:prstGeom>
          <a:pattFill prst="ltDn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D6790F3A-4635-5C62-1FB4-4AE117B249A8}"/>
              </a:ext>
            </a:extLst>
          </p:cNvPr>
          <p:cNvSpPr>
            <a:spLocks noGrp="1"/>
          </p:cNvSpPr>
          <p:nvPr>
            <p:ph type="title"/>
          </p:nvPr>
        </p:nvSpPr>
        <p:spPr>
          <a:xfrm>
            <a:off x="316538" y="-114906"/>
            <a:ext cx="11772931" cy="1165897"/>
          </a:xfrm>
        </p:spPr>
        <p:txBody>
          <a:bodyPr>
            <a:normAutofit/>
          </a:bodyPr>
          <a:lstStyle/>
          <a:p>
            <a:pPr algn="l"/>
            <a:r>
              <a:rPr lang="en-US" sz="2700" b="0" i="0">
                <a:effectLst/>
                <a:latin typeface="Aptos Display" panose="020B0004020202020204" pitchFamily="34" charset="0"/>
              </a:rPr>
              <a:t>Leveraging Machine Learning to Forecast Six-Month Trending Topics for Enhanced Marketing and Event Strategy</a:t>
            </a:r>
            <a:endParaRPr lang="en-US" sz="2700">
              <a:latin typeface="Aptos Display" panose="020B0004020202020204" pitchFamily="34" charset="0"/>
            </a:endParaRPr>
          </a:p>
        </p:txBody>
      </p:sp>
      <p:sp>
        <p:nvSpPr>
          <p:cNvPr id="3" name="Footer Placeholder 2">
            <a:extLst>
              <a:ext uri="{FF2B5EF4-FFF2-40B4-BE49-F238E27FC236}">
                <a16:creationId xmlns:a16="http://schemas.microsoft.com/office/drawing/2014/main" id="{30D2327C-9C45-2661-33B0-F4B67587DFB2}"/>
              </a:ext>
            </a:extLst>
          </p:cNvPr>
          <p:cNvSpPr>
            <a:spLocks noGrp="1"/>
          </p:cNvSpPr>
          <p:nvPr>
            <p:ph type="ftr" sz="quarter" idx="11"/>
          </p:nvPr>
        </p:nvSpPr>
        <p:spPr/>
        <p:txBody>
          <a:bodyPr/>
          <a:lstStyle/>
          <a:p>
            <a:r>
              <a:rPr lang="en-US"/>
              <a:t>Team 3</a:t>
            </a:r>
          </a:p>
        </p:txBody>
      </p:sp>
      <p:sp>
        <p:nvSpPr>
          <p:cNvPr id="4" name="Slide Number Placeholder 3">
            <a:extLst>
              <a:ext uri="{FF2B5EF4-FFF2-40B4-BE49-F238E27FC236}">
                <a16:creationId xmlns:a16="http://schemas.microsoft.com/office/drawing/2014/main" id="{D2C0F845-AE71-1C17-5368-5FA5B0DEF794}"/>
              </a:ext>
            </a:extLst>
          </p:cNvPr>
          <p:cNvSpPr>
            <a:spLocks noGrp="1"/>
          </p:cNvSpPr>
          <p:nvPr>
            <p:ph type="sldNum" sz="quarter" idx="12"/>
          </p:nvPr>
        </p:nvSpPr>
        <p:spPr/>
        <p:txBody>
          <a:bodyPr/>
          <a:lstStyle/>
          <a:p>
            <a:fld id="{0FD50806-BABF-4915-9689-3B9956D1C75C}" type="slidenum">
              <a:rPr lang="en-US" smtClean="0"/>
              <a:pPr/>
              <a:t>7</a:t>
            </a:fld>
            <a:endParaRPr lang="en-US"/>
          </a:p>
        </p:txBody>
      </p:sp>
      <p:sp>
        <p:nvSpPr>
          <p:cNvPr id="5" name="TextBox 4">
            <a:extLst>
              <a:ext uri="{FF2B5EF4-FFF2-40B4-BE49-F238E27FC236}">
                <a16:creationId xmlns:a16="http://schemas.microsoft.com/office/drawing/2014/main" id="{178DBA65-582C-6858-B727-9B07BFE16047}"/>
              </a:ext>
            </a:extLst>
          </p:cNvPr>
          <p:cNvSpPr txBox="1"/>
          <p:nvPr/>
        </p:nvSpPr>
        <p:spPr>
          <a:xfrm>
            <a:off x="85873" y="999013"/>
            <a:ext cx="8224824" cy="1477328"/>
          </a:xfrm>
          <a:prstGeom prst="rect">
            <a:avLst/>
          </a:prstGeom>
          <a:noFill/>
        </p:spPr>
        <p:txBody>
          <a:bodyPr wrap="square" rtlCol="0">
            <a:spAutoFit/>
          </a:bodyPr>
          <a:lstStyle/>
          <a:p>
            <a:pPr marL="285750" indent="-285750">
              <a:buFont typeface="Arial" panose="020B0604020202020204" pitchFamily="34" charset="0"/>
              <a:buChar char="•"/>
            </a:pPr>
            <a:r>
              <a:rPr lang="en-US">
                <a:latin typeface="Aptos Display" panose="020B0004020202020204" pitchFamily="34" charset="0"/>
              </a:rPr>
              <a:t>Media companies can plan articles, blog posts, and videos around future trending topics to drive traffic and engagement. </a:t>
            </a:r>
          </a:p>
          <a:p>
            <a:pPr marL="285750" indent="-285750">
              <a:buFont typeface="Arial" panose="020B0604020202020204" pitchFamily="34" charset="0"/>
              <a:buChar char="•"/>
            </a:pPr>
            <a:r>
              <a:rPr lang="en-US">
                <a:latin typeface="Aptos Display" panose="020B0004020202020204" pitchFamily="34" charset="0"/>
              </a:rPr>
              <a:t>Event organizers can plan and promote events based on predicted popular themes or topics. This dashboard helps companies allocate their advertising budgets more efficiently by focusing on terms that are predicted to gain traction.</a:t>
            </a:r>
          </a:p>
        </p:txBody>
      </p:sp>
      <p:grpSp>
        <p:nvGrpSpPr>
          <p:cNvPr id="46" name="Group 45" descr="This is an icon of coins.">
            <a:extLst>
              <a:ext uri="{FF2B5EF4-FFF2-40B4-BE49-F238E27FC236}">
                <a16:creationId xmlns:a16="http://schemas.microsoft.com/office/drawing/2014/main" id="{1FA79788-6527-0DBD-B10B-A9FAE36EFB3A}"/>
              </a:ext>
            </a:extLst>
          </p:cNvPr>
          <p:cNvGrpSpPr/>
          <p:nvPr/>
        </p:nvGrpSpPr>
        <p:grpSpPr>
          <a:xfrm>
            <a:off x="10284504" y="1619215"/>
            <a:ext cx="287338" cy="263526"/>
            <a:chOff x="3171825" y="1368425"/>
            <a:chExt cx="287338" cy="263526"/>
          </a:xfrm>
          <a:solidFill>
            <a:schemeClr val="bg1"/>
          </a:solidFill>
        </p:grpSpPr>
        <p:sp>
          <p:nvSpPr>
            <p:cNvPr id="48" name="Freeform 466">
              <a:extLst>
                <a:ext uri="{FF2B5EF4-FFF2-40B4-BE49-F238E27FC236}">
                  <a16:creationId xmlns:a16="http://schemas.microsoft.com/office/drawing/2014/main" id="{A7235A6F-C611-C3C6-119D-B65DEF6EE909}"/>
                </a:ext>
              </a:extLst>
            </p:cNvPr>
            <p:cNvSpPr>
              <a:spLocks/>
            </p:cNvSpPr>
            <p:nvPr/>
          </p:nvSpPr>
          <p:spPr bwMode="auto">
            <a:xfrm>
              <a:off x="3219450" y="1598613"/>
              <a:ext cx="49213" cy="33338"/>
            </a:xfrm>
            <a:custGeom>
              <a:avLst/>
              <a:gdLst>
                <a:gd name="T0" fmla="*/ 0 w 151"/>
                <a:gd name="T1" fmla="*/ 0 h 106"/>
                <a:gd name="T2" fmla="*/ 0 w 151"/>
                <a:gd name="T3" fmla="*/ 106 h 106"/>
                <a:gd name="T4" fmla="*/ 151 w 151"/>
                <a:gd name="T5" fmla="*/ 106 h 106"/>
                <a:gd name="T6" fmla="*/ 151 w 151"/>
                <a:gd name="T7" fmla="*/ 0 h 106"/>
                <a:gd name="T8" fmla="*/ 136 w 151"/>
                <a:gd name="T9" fmla="*/ 0 h 106"/>
                <a:gd name="T10" fmla="*/ 0 w 151"/>
                <a:gd name="T11" fmla="*/ 0 h 106"/>
              </a:gdLst>
              <a:ahLst/>
              <a:cxnLst>
                <a:cxn ang="0">
                  <a:pos x="T0" y="T1"/>
                </a:cxn>
                <a:cxn ang="0">
                  <a:pos x="T2" y="T3"/>
                </a:cxn>
                <a:cxn ang="0">
                  <a:pos x="T4" y="T5"/>
                </a:cxn>
                <a:cxn ang="0">
                  <a:pos x="T6" y="T7"/>
                </a:cxn>
                <a:cxn ang="0">
                  <a:pos x="T8" y="T9"/>
                </a:cxn>
                <a:cxn ang="0">
                  <a:pos x="T10" y="T11"/>
                </a:cxn>
              </a:cxnLst>
              <a:rect l="0" t="0" r="r" b="b"/>
              <a:pathLst>
                <a:path w="151" h="106">
                  <a:moveTo>
                    <a:pt x="0" y="0"/>
                  </a:moveTo>
                  <a:lnTo>
                    <a:pt x="0" y="106"/>
                  </a:lnTo>
                  <a:lnTo>
                    <a:pt x="151" y="106"/>
                  </a:lnTo>
                  <a:lnTo>
                    <a:pt x="151" y="0"/>
                  </a:lnTo>
                  <a:lnTo>
                    <a:pt x="13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Aptos Display" panose="020B0004020202020204" pitchFamily="34" charset="0"/>
              </a:endParaRPr>
            </a:p>
          </p:txBody>
        </p:sp>
        <p:sp>
          <p:nvSpPr>
            <p:cNvPr id="49" name="Freeform 467">
              <a:extLst>
                <a:ext uri="{FF2B5EF4-FFF2-40B4-BE49-F238E27FC236}">
                  <a16:creationId xmlns:a16="http://schemas.microsoft.com/office/drawing/2014/main" id="{D0EA568E-41F1-CB38-F5E2-909D1755272F}"/>
                </a:ext>
              </a:extLst>
            </p:cNvPr>
            <p:cNvSpPr>
              <a:spLocks/>
            </p:cNvSpPr>
            <p:nvPr/>
          </p:nvSpPr>
          <p:spPr bwMode="auto">
            <a:xfrm>
              <a:off x="3278188" y="1598613"/>
              <a:ext cx="28575" cy="33338"/>
            </a:xfrm>
            <a:custGeom>
              <a:avLst/>
              <a:gdLst>
                <a:gd name="T0" fmla="*/ 75 w 90"/>
                <a:gd name="T1" fmla="*/ 0 h 106"/>
                <a:gd name="T2" fmla="*/ 0 w 90"/>
                <a:gd name="T3" fmla="*/ 0 h 106"/>
                <a:gd name="T4" fmla="*/ 0 w 90"/>
                <a:gd name="T5" fmla="*/ 106 h 106"/>
                <a:gd name="T6" fmla="*/ 75 w 90"/>
                <a:gd name="T7" fmla="*/ 106 h 106"/>
                <a:gd name="T8" fmla="*/ 78 w 90"/>
                <a:gd name="T9" fmla="*/ 106 h 106"/>
                <a:gd name="T10" fmla="*/ 80 w 90"/>
                <a:gd name="T11" fmla="*/ 104 h 106"/>
                <a:gd name="T12" fmla="*/ 84 w 90"/>
                <a:gd name="T13" fmla="*/ 103 h 106"/>
                <a:gd name="T14" fmla="*/ 86 w 90"/>
                <a:gd name="T15" fmla="*/ 101 h 106"/>
                <a:gd name="T16" fmla="*/ 88 w 90"/>
                <a:gd name="T17" fmla="*/ 99 h 106"/>
                <a:gd name="T18" fmla="*/ 89 w 90"/>
                <a:gd name="T19" fmla="*/ 97 h 106"/>
                <a:gd name="T20" fmla="*/ 90 w 90"/>
                <a:gd name="T21" fmla="*/ 94 h 106"/>
                <a:gd name="T22" fmla="*/ 90 w 90"/>
                <a:gd name="T23" fmla="*/ 91 h 106"/>
                <a:gd name="T24" fmla="*/ 90 w 90"/>
                <a:gd name="T25" fmla="*/ 15 h 106"/>
                <a:gd name="T26" fmla="*/ 90 w 90"/>
                <a:gd name="T27" fmla="*/ 12 h 106"/>
                <a:gd name="T28" fmla="*/ 89 w 90"/>
                <a:gd name="T29" fmla="*/ 10 h 106"/>
                <a:gd name="T30" fmla="*/ 88 w 90"/>
                <a:gd name="T31" fmla="*/ 7 h 106"/>
                <a:gd name="T32" fmla="*/ 86 w 90"/>
                <a:gd name="T33" fmla="*/ 5 h 106"/>
                <a:gd name="T34" fmla="*/ 84 w 90"/>
                <a:gd name="T35" fmla="*/ 4 h 106"/>
                <a:gd name="T36" fmla="*/ 80 w 90"/>
                <a:gd name="T37" fmla="*/ 2 h 106"/>
                <a:gd name="T38" fmla="*/ 78 w 90"/>
                <a:gd name="T39" fmla="*/ 2 h 106"/>
                <a:gd name="T40" fmla="*/ 75 w 90"/>
                <a:gd name="T41" fmla="*/ 0 h 106"/>
                <a:gd name="T42" fmla="*/ 75 w 90"/>
                <a:gd name="T43"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0" h="106">
                  <a:moveTo>
                    <a:pt x="75" y="0"/>
                  </a:moveTo>
                  <a:lnTo>
                    <a:pt x="0" y="0"/>
                  </a:lnTo>
                  <a:lnTo>
                    <a:pt x="0" y="106"/>
                  </a:lnTo>
                  <a:lnTo>
                    <a:pt x="75" y="106"/>
                  </a:lnTo>
                  <a:lnTo>
                    <a:pt x="78" y="106"/>
                  </a:lnTo>
                  <a:lnTo>
                    <a:pt x="80" y="104"/>
                  </a:lnTo>
                  <a:lnTo>
                    <a:pt x="84" y="103"/>
                  </a:lnTo>
                  <a:lnTo>
                    <a:pt x="86" y="101"/>
                  </a:lnTo>
                  <a:lnTo>
                    <a:pt x="88" y="99"/>
                  </a:lnTo>
                  <a:lnTo>
                    <a:pt x="89" y="97"/>
                  </a:lnTo>
                  <a:lnTo>
                    <a:pt x="90" y="94"/>
                  </a:lnTo>
                  <a:lnTo>
                    <a:pt x="90" y="91"/>
                  </a:lnTo>
                  <a:lnTo>
                    <a:pt x="90" y="15"/>
                  </a:lnTo>
                  <a:lnTo>
                    <a:pt x="90" y="12"/>
                  </a:lnTo>
                  <a:lnTo>
                    <a:pt x="89" y="10"/>
                  </a:lnTo>
                  <a:lnTo>
                    <a:pt x="88" y="7"/>
                  </a:lnTo>
                  <a:lnTo>
                    <a:pt x="86" y="5"/>
                  </a:lnTo>
                  <a:lnTo>
                    <a:pt x="84" y="4"/>
                  </a:lnTo>
                  <a:lnTo>
                    <a:pt x="80" y="2"/>
                  </a:lnTo>
                  <a:lnTo>
                    <a:pt x="78" y="2"/>
                  </a:lnTo>
                  <a:lnTo>
                    <a:pt x="75"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Aptos Display" panose="020B0004020202020204" pitchFamily="34" charset="0"/>
              </a:endParaRPr>
            </a:p>
          </p:txBody>
        </p:sp>
        <p:sp>
          <p:nvSpPr>
            <p:cNvPr id="50" name="Freeform 468">
              <a:extLst>
                <a:ext uri="{FF2B5EF4-FFF2-40B4-BE49-F238E27FC236}">
                  <a16:creationId xmlns:a16="http://schemas.microsoft.com/office/drawing/2014/main" id="{4124F8F4-830A-0512-4DD9-D0DD62AB601D}"/>
                </a:ext>
              </a:extLst>
            </p:cNvPr>
            <p:cNvSpPr>
              <a:spLocks/>
            </p:cNvSpPr>
            <p:nvPr/>
          </p:nvSpPr>
          <p:spPr bwMode="auto">
            <a:xfrm>
              <a:off x="3181350" y="1598613"/>
              <a:ext cx="28575" cy="33338"/>
            </a:xfrm>
            <a:custGeom>
              <a:avLst/>
              <a:gdLst>
                <a:gd name="T0" fmla="*/ 15 w 90"/>
                <a:gd name="T1" fmla="*/ 0 h 106"/>
                <a:gd name="T2" fmla="*/ 11 w 90"/>
                <a:gd name="T3" fmla="*/ 0 h 106"/>
                <a:gd name="T4" fmla="*/ 9 w 90"/>
                <a:gd name="T5" fmla="*/ 2 h 106"/>
                <a:gd name="T6" fmla="*/ 6 w 90"/>
                <a:gd name="T7" fmla="*/ 4 h 106"/>
                <a:gd name="T8" fmla="*/ 4 w 90"/>
                <a:gd name="T9" fmla="*/ 5 h 106"/>
                <a:gd name="T10" fmla="*/ 3 w 90"/>
                <a:gd name="T11" fmla="*/ 7 h 106"/>
                <a:gd name="T12" fmla="*/ 1 w 90"/>
                <a:gd name="T13" fmla="*/ 10 h 106"/>
                <a:gd name="T14" fmla="*/ 0 w 90"/>
                <a:gd name="T15" fmla="*/ 12 h 106"/>
                <a:gd name="T16" fmla="*/ 0 w 90"/>
                <a:gd name="T17" fmla="*/ 15 h 106"/>
                <a:gd name="T18" fmla="*/ 0 w 90"/>
                <a:gd name="T19" fmla="*/ 91 h 106"/>
                <a:gd name="T20" fmla="*/ 0 w 90"/>
                <a:gd name="T21" fmla="*/ 94 h 106"/>
                <a:gd name="T22" fmla="*/ 1 w 90"/>
                <a:gd name="T23" fmla="*/ 97 h 106"/>
                <a:gd name="T24" fmla="*/ 3 w 90"/>
                <a:gd name="T25" fmla="*/ 99 h 106"/>
                <a:gd name="T26" fmla="*/ 4 w 90"/>
                <a:gd name="T27" fmla="*/ 101 h 106"/>
                <a:gd name="T28" fmla="*/ 6 w 90"/>
                <a:gd name="T29" fmla="*/ 103 h 106"/>
                <a:gd name="T30" fmla="*/ 9 w 90"/>
                <a:gd name="T31" fmla="*/ 104 h 106"/>
                <a:gd name="T32" fmla="*/ 11 w 90"/>
                <a:gd name="T33" fmla="*/ 106 h 106"/>
                <a:gd name="T34" fmla="*/ 15 w 90"/>
                <a:gd name="T35" fmla="*/ 106 h 106"/>
                <a:gd name="T36" fmla="*/ 90 w 90"/>
                <a:gd name="T37" fmla="*/ 106 h 106"/>
                <a:gd name="T38" fmla="*/ 90 w 90"/>
                <a:gd name="T39" fmla="*/ 0 h 106"/>
                <a:gd name="T40" fmla="*/ 75 w 90"/>
                <a:gd name="T41" fmla="*/ 0 h 106"/>
                <a:gd name="T42" fmla="*/ 15 w 90"/>
                <a:gd name="T43"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0" h="106">
                  <a:moveTo>
                    <a:pt x="15" y="0"/>
                  </a:moveTo>
                  <a:lnTo>
                    <a:pt x="11" y="0"/>
                  </a:lnTo>
                  <a:lnTo>
                    <a:pt x="9" y="2"/>
                  </a:lnTo>
                  <a:lnTo>
                    <a:pt x="6" y="4"/>
                  </a:lnTo>
                  <a:lnTo>
                    <a:pt x="4" y="5"/>
                  </a:lnTo>
                  <a:lnTo>
                    <a:pt x="3" y="7"/>
                  </a:lnTo>
                  <a:lnTo>
                    <a:pt x="1" y="10"/>
                  </a:lnTo>
                  <a:lnTo>
                    <a:pt x="0" y="12"/>
                  </a:lnTo>
                  <a:lnTo>
                    <a:pt x="0" y="15"/>
                  </a:lnTo>
                  <a:lnTo>
                    <a:pt x="0" y="91"/>
                  </a:lnTo>
                  <a:lnTo>
                    <a:pt x="0" y="94"/>
                  </a:lnTo>
                  <a:lnTo>
                    <a:pt x="1" y="97"/>
                  </a:lnTo>
                  <a:lnTo>
                    <a:pt x="3" y="99"/>
                  </a:lnTo>
                  <a:lnTo>
                    <a:pt x="4" y="101"/>
                  </a:lnTo>
                  <a:lnTo>
                    <a:pt x="6" y="103"/>
                  </a:lnTo>
                  <a:lnTo>
                    <a:pt x="9" y="104"/>
                  </a:lnTo>
                  <a:lnTo>
                    <a:pt x="11" y="106"/>
                  </a:lnTo>
                  <a:lnTo>
                    <a:pt x="15" y="106"/>
                  </a:lnTo>
                  <a:lnTo>
                    <a:pt x="90" y="106"/>
                  </a:lnTo>
                  <a:lnTo>
                    <a:pt x="90" y="0"/>
                  </a:lnTo>
                  <a:lnTo>
                    <a:pt x="7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Aptos Display" panose="020B0004020202020204" pitchFamily="34" charset="0"/>
              </a:endParaRPr>
            </a:p>
          </p:txBody>
        </p:sp>
        <p:sp>
          <p:nvSpPr>
            <p:cNvPr id="51" name="Freeform 469">
              <a:extLst>
                <a:ext uri="{FF2B5EF4-FFF2-40B4-BE49-F238E27FC236}">
                  <a16:creationId xmlns:a16="http://schemas.microsoft.com/office/drawing/2014/main" id="{FD1AF98D-4EB6-65A0-0756-C117BC901928}"/>
                </a:ext>
              </a:extLst>
            </p:cNvPr>
            <p:cNvSpPr>
              <a:spLocks/>
            </p:cNvSpPr>
            <p:nvPr/>
          </p:nvSpPr>
          <p:spPr bwMode="auto">
            <a:xfrm>
              <a:off x="3219450" y="1522413"/>
              <a:ext cx="49213" cy="33338"/>
            </a:xfrm>
            <a:custGeom>
              <a:avLst/>
              <a:gdLst>
                <a:gd name="T0" fmla="*/ 151 w 151"/>
                <a:gd name="T1" fmla="*/ 105 h 105"/>
                <a:gd name="T2" fmla="*/ 151 w 151"/>
                <a:gd name="T3" fmla="*/ 0 h 105"/>
                <a:gd name="T4" fmla="*/ 136 w 151"/>
                <a:gd name="T5" fmla="*/ 0 h 105"/>
                <a:gd name="T6" fmla="*/ 0 w 151"/>
                <a:gd name="T7" fmla="*/ 0 h 105"/>
                <a:gd name="T8" fmla="*/ 0 w 151"/>
                <a:gd name="T9" fmla="*/ 105 h 105"/>
                <a:gd name="T10" fmla="*/ 136 w 151"/>
                <a:gd name="T11" fmla="*/ 105 h 105"/>
                <a:gd name="T12" fmla="*/ 151 w 151"/>
                <a:gd name="T13" fmla="*/ 105 h 105"/>
              </a:gdLst>
              <a:ahLst/>
              <a:cxnLst>
                <a:cxn ang="0">
                  <a:pos x="T0" y="T1"/>
                </a:cxn>
                <a:cxn ang="0">
                  <a:pos x="T2" y="T3"/>
                </a:cxn>
                <a:cxn ang="0">
                  <a:pos x="T4" y="T5"/>
                </a:cxn>
                <a:cxn ang="0">
                  <a:pos x="T6" y="T7"/>
                </a:cxn>
                <a:cxn ang="0">
                  <a:pos x="T8" y="T9"/>
                </a:cxn>
                <a:cxn ang="0">
                  <a:pos x="T10" y="T11"/>
                </a:cxn>
                <a:cxn ang="0">
                  <a:pos x="T12" y="T13"/>
                </a:cxn>
              </a:cxnLst>
              <a:rect l="0" t="0" r="r" b="b"/>
              <a:pathLst>
                <a:path w="151" h="105">
                  <a:moveTo>
                    <a:pt x="151" y="105"/>
                  </a:moveTo>
                  <a:lnTo>
                    <a:pt x="151" y="0"/>
                  </a:lnTo>
                  <a:lnTo>
                    <a:pt x="136" y="0"/>
                  </a:lnTo>
                  <a:lnTo>
                    <a:pt x="0" y="0"/>
                  </a:lnTo>
                  <a:lnTo>
                    <a:pt x="0" y="105"/>
                  </a:lnTo>
                  <a:lnTo>
                    <a:pt x="136" y="105"/>
                  </a:lnTo>
                  <a:lnTo>
                    <a:pt x="151"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Aptos Display" panose="020B0004020202020204" pitchFamily="34" charset="0"/>
              </a:endParaRPr>
            </a:p>
          </p:txBody>
        </p:sp>
        <p:sp>
          <p:nvSpPr>
            <p:cNvPr id="52" name="Freeform 470">
              <a:extLst>
                <a:ext uri="{FF2B5EF4-FFF2-40B4-BE49-F238E27FC236}">
                  <a16:creationId xmlns:a16="http://schemas.microsoft.com/office/drawing/2014/main" id="{ACBDDC25-0E5F-47F3-10D7-AD88357CB0D7}"/>
                </a:ext>
              </a:extLst>
            </p:cNvPr>
            <p:cNvSpPr>
              <a:spLocks/>
            </p:cNvSpPr>
            <p:nvPr/>
          </p:nvSpPr>
          <p:spPr bwMode="auto">
            <a:xfrm>
              <a:off x="3181350" y="1522413"/>
              <a:ext cx="28575" cy="33338"/>
            </a:xfrm>
            <a:custGeom>
              <a:avLst/>
              <a:gdLst>
                <a:gd name="T0" fmla="*/ 15 w 90"/>
                <a:gd name="T1" fmla="*/ 0 h 105"/>
                <a:gd name="T2" fmla="*/ 11 w 90"/>
                <a:gd name="T3" fmla="*/ 0 h 105"/>
                <a:gd name="T4" fmla="*/ 9 w 90"/>
                <a:gd name="T5" fmla="*/ 1 h 105"/>
                <a:gd name="T6" fmla="*/ 6 w 90"/>
                <a:gd name="T7" fmla="*/ 2 h 105"/>
                <a:gd name="T8" fmla="*/ 4 w 90"/>
                <a:gd name="T9" fmla="*/ 4 h 105"/>
                <a:gd name="T10" fmla="*/ 3 w 90"/>
                <a:gd name="T11" fmla="*/ 7 h 105"/>
                <a:gd name="T12" fmla="*/ 1 w 90"/>
                <a:gd name="T13" fmla="*/ 9 h 105"/>
                <a:gd name="T14" fmla="*/ 0 w 90"/>
                <a:gd name="T15" fmla="*/ 12 h 105"/>
                <a:gd name="T16" fmla="*/ 0 w 90"/>
                <a:gd name="T17" fmla="*/ 15 h 105"/>
                <a:gd name="T18" fmla="*/ 0 w 90"/>
                <a:gd name="T19" fmla="*/ 90 h 105"/>
                <a:gd name="T20" fmla="*/ 0 w 90"/>
                <a:gd name="T21" fmla="*/ 93 h 105"/>
                <a:gd name="T22" fmla="*/ 1 w 90"/>
                <a:gd name="T23" fmla="*/ 96 h 105"/>
                <a:gd name="T24" fmla="*/ 3 w 90"/>
                <a:gd name="T25" fmla="*/ 99 h 105"/>
                <a:gd name="T26" fmla="*/ 4 w 90"/>
                <a:gd name="T27" fmla="*/ 101 h 105"/>
                <a:gd name="T28" fmla="*/ 6 w 90"/>
                <a:gd name="T29" fmla="*/ 102 h 105"/>
                <a:gd name="T30" fmla="*/ 9 w 90"/>
                <a:gd name="T31" fmla="*/ 104 h 105"/>
                <a:gd name="T32" fmla="*/ 11 w 90"/>
                <a:gd name="T33" fmla="*/ 105 h 105"/>
                <a:gd name="T34" fmla="*/ 15 w 90"/>
                <a:gd name="T35" fmla="*/ 105 h 105"/>
                <a:gd name="T36" fmla="*/ 75 w 90"/>
                <a:gd name="T37" fmla="*/ 105 h 105"/>
                <a:gd name="T38" fmla="*/ 90 w 90"/>
                <a:gd name="T39" fmla="*/ 105 h 105"/>
                <a:gd name="T40" fmla="*/ 90 w 90"/>
                <a:gd name="T41" fmla="*/ 0 h 105"/>
                <a:gd name="T42" fmla="*/ 75 w 90"/>
                <a:gd name="T43" fmla="*/ 0 h 105"/>
                <a:gd name="T44" fmla="*/ 15 w 90"/>
                <a:gd name="T45"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05">
                  <a:moveTo>
                    <a:pt x="15" y="0"/>
                  </a:moveTo>
                  <a:lnTo>
                    <a:pt x="11" y="0"/>
                  </a:lnTo>
                  <a:lnTo>
                    <a:pt x="9" y="1"/>
                  </a:lnTo>
                  <a:lnTo>
                    <a:pt x="6" y="2"/>
                  </a:lnTo>
                  <a:lnTo>
                    <a:pt x="4" y="4"/>
                  </a:lnTo>
                  <a:lnTo>
                    <a:pt x="3" y="7"/>
                  </a:lnTo>
                  <a:lnTo>
                    <a:pt x="1" y="9"/>
                  </a:lnTo>
                  <a:lnTo>
                    <a:pt x="0" y="12"/>
                  </a:lnTo>
                  <a:lnTo>
                    <a:pt x="0" y="15"/>
                  </a:lnTo>
                  <a:lnTo>
                    <a:pt x="0" y="90"/>
                  </a:lnTo>
                  <a:lnTo>
                    <a:pt x="0" y="93"/>
                  </a:lnTo>
                  <a:lnTo>
                    <a:pt x="1" y="96"/>
                  </a:lnTo>
                  <a:lnTo>
                    <a:pt x="3" y="99"/>
                  </a:lnTo>
                  <a:lnTo>
                    <a:pt x="4" y="101"/>
                  </a:lnTo>
                  <a:lnTo>
                    <a:pt x="6" y="102"/>
                  </a:lnTo>
                  <a:lnTo>
                    <a:pt x="9" y="104"/>
                  </a:lnTo>
                  <a:lnTo>
                    <a:pt x="11" y="105"/>
                  </a:lnTo>
                  <a:lnTo>
                    <a:pt x="15" y="105"/>
                  </a:lnTo>
                  <a:lnTo>
                    <a:pt x="75" y="105"/>
                  </a:lnTo>
                  <a:lnTo>
                    <a:pt x="90" y="105"/>
                  </a:lnTo>
                  <a:lnTo>
                    <a:pt x="90" y="0"/>
                  </a:lnTo>
                  <a:lnTo>
                    <a:pt x="7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Aptos Display" panose="020B0004020202020204" pitchFamily="34" charset="0"/>
              </a:endParaRPr>
            </a:p>
          </p:txBody>
        </p:sp>
        <p:sp>
          <p:nvSpPr>
            <p:cNvPr id="53" name="Freeform 471">
              <a:extLst>
                <a:ext uri="{FF2B5EF4-FFF2-40B4-BE49-F238E27FC236}">
                  <a16:creationId xmlns:a16="http://schemas.microsoft.com/office/drawing/2014/main" id="{3FCE4BE6-6487-F8C0-71A9-A7C9360DB599}"/>
                </a:ext>
              </a:extLst>
            </p:cNvPr>
            <p:cNvSpPr>
              <a:spLocks/>
            </p:cNvSpPr>
            <p:nvPr/>
          </p:nvSpPr>
          <p:spPr bwMode="auto">
            <a:xfrm>
              <a:off x="3278188" y="1522413"/>
              <a:ext cx="28575" cy="33338"/>
            </a:xfrm>
            <a:custGeom>
              <a:avLst/>
              <a:gdLst>
                <a:gd name="T0" fmla="*/ 75 w 90"/>
                <a:gd name="T1" fmla="*/ 0 h 105"/>
                <a:gd name="T2" fmla="*/ 0 w 90"/>
                <a:gd name="T3" fmla="*/ 0 h 105"/>
                <a:gd name="T4" fmla="*/ 0 w 90"/>
                <a:gd name="T5" fmla="*/ 105 h 105"/>
                <a:gd name="T6" fmla="*/ 75 w 90"/>
                <a:gd name="T7" fmla="*/ 105 h 105"/>
                <a:gd name="T8" fmla="*/ 78 w 90"/>
                <a:gd name="T9" fmla="*/ 105 h 105"/>
                <a:gd name="T10" fmla="*/ 80 w 90"/>
                <a:gd name="T11" fmla="*/ 104 h 105"/>
                <a:gd name="T12" fmla="*/ 84 w 90"/>
                <a:gd name="T13" fmla="*/ 102 h 105"/>
                <a:gd name="T14" fmla="*/ 86 w 90"/>
                <a:gd name="T15" fmla="*/ 101 h 105"/>
                <a:gd name="T16" fmla="*/ 88 w 90"/>
                <a:gd name="T17" fmla="*/ 99 h 105"/>
                <a:gd name="T18" fmla="*/ 89 w 90"/>
                <a:gd name="T19" fmla="*/ 96 h 105"/>
                <a:gd name="T20" fmla="*/ 90 w 90"/>
                <a:gd name="T21" fmla="*/ 93 h 105"/>
                <a:gd name="T22" fmla="*/ 90 w 90"/>
                <a:gd name="T23" fmla="*/ 90 h 105"/>
                <a:gd name="T24" fmla="*/ 90 w 90"/>
                <a:gd name="T25" fmla="*/ 15 h 105"/>
                <a:gd name="T26" fmla="*/ 90 w 90"/>
                <a:gd name="T27" fmla="*/ 12 h 105"/>
                <a:gd name="T28" fmla="*/ 89 w 90"/>
                <a:gd name="T29" fmla="*/ 9 h 105"/>
                <a:gd name="T30" fmla="*/ 88 w 90"/>
                <a:gd name="T31" fmla="*/ 7 h 105"/>
                <a:gd name="T32" fmla="*/ 86 w 90"/>
                <a:gd name="T33" fmla="*/ 4 h 105"/>
                <a:gd name="T34" fmla="*/ 84 w 90"/>
                <a:gd name="T35" fmla="*/ 2 h 105"/>
                <a:gd name="T36" fmla="*/ 80 w 90"/>
                <a:gd name="T37" fmla="*/ 1 h 105"/>
                <a:gd name="T38" fmla="*/ 78 w 90"/>
                <a:gd name="T39" fmla="*/ 0 h 105"/>
                <a:gd name="T40" fmla="*/ 75 w 90"/>
                <a:gd name="T41"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5">
                  <a:moveTo>
                    <a:pt x="75" y="0"/>
                  </a:moveTo>
                  <a:lnTo>
                    <a:pt x="0" y="0"/>
                  </a:lnTo>
                  <a:lnTo>
                    <a:pt x="0" y="105"/>
                  </a:lnTo>
                  <a:lnTo>
                    <a:pt x="75" y="105"/>
                  </a:lnTo>
                  <a:lnTo>
                    <a:pt x="78" y="105"/>
                  </a:lnTo>
                  <a:lnTo>
                    <a:pt x="80" y="104"/>
                  </a:lnTo>
                  <a:lnTo>
                    <a:pt x="84" y="102"/>
                  </a:lnTo>
                  <a:lnTo>
                    <a:pt x="86" y="101"/>
                  </a:lnTo>
                  <a:lnTo>
                    <a:pt x="88" y="99"/>
                  </a:lnTo>
                  <a:lnTo>
                    <a:pt x="89" y="96"/>
                  </a:lnTo>
                  <a:lnTo>
                    <a:pt x="90" y="93"/>
                  </a:lnTo>
                  <a:lnTo>
                    <a:pt x="90" y="90"/>
                  </a:lnTo>
                  <a:lnTo>
                    <a:pt x="90" y="15"/>
                  </a:lnTo>
                  <a:lnTo>
                    <a:pt x="90" y="12"/>
                  </a:lnTo>
                  <a:lnTo>
                    <a:pt x="89" y="9"/>
                  </a:lnTo>
                  <a:lnTo>
                    <a:pt x="88" y="7"/>
                  </a:lnTo>
                  <a:lnTo>
                    <a:pt x="86" y="4"/>
                  </a:lnTo>
                  <a:lnTo>
                    <a:pt x="84" y="2"/>
                  </a:lnTo>
                  <a:lnTo>
                    <a:pt x="80" y="1"/>
                  </a:lnTo>
                  <a:lnTo>
                    <a:pt x="78"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Aptos Display" panose="020B0004020202020204" pitchFamily="34" charset="0"/>
              </a:endParaRPr>
            </a:p>
          </p:txBody>
        </p:sp>
        <p:sp>
          <p:nvSpPr>
            <p:cNvPr id="54" name="Freeform 472">
              <a:extLst>
                <a:ext uri="{FF2B5EF4-FFF2-40B4-BE49-F238E27FC236}">
                  <a16:creationId xmlns:a16="http://schemas.microsoft.com/office/drawing/2014/main" id="{B2949E5B-C097-2731-A04F-0EED12E5D326}"/>
                </a:ext>
              </a:extLst>
            </p:cNvPr>
            <p:cNvSpPr>
              <a:spLocks/>
            </p:cNvSpPr>
            <p:nvPr/>
          </p:nvSpPr>
          <p:spPr bwMode="auto">
            <a:xfrm>
              <a:off x="3190875" y="1446213"/>
              <a:ext cx="28575" cy="33338"/>
            </a:xfrm>
            <a:custGeom>
              <a:avLst/>
              <a:gdLst>
                <a:gd name="T0" fmla="*/ 90 w 90"/>
                <a:gd name="T1" fmla="*/ 0 h 105"/>
                <a:gd name="T2" fmla="*/ 15 w 90"/>
                <a:gd name="T3" fmla="*/ 0 h 105"/>
                <a:gd name="T4" fmla="*/ 11 w 90"/>
                <a:gd name="T5" fmla="*/ 0 h 105"/>
                <a:gd name="T6" fmla="*/ 9 w 90"/>
                <a:gd name="T7" fmla="*/ 1 h 105"/>
                <a:gd name="T8" fmla="*/ 6 w 90"/>
                <a:gd name="T9" fmla="*/ 2 h 105"/>
                <a:gd name="T10" fmla="*/ 4 w 90"/>
                <a:gd name="T11" fmla="*/ 4 h 105"/>
                <a:gd name="T12" fmla="*/ 3 w 90"/>
                <a:gd name="T13" fmla="*/ 6 h 105"/>
                <a:gd name="T14" fmla="*/ 1 w 90"/>
                <a:gd name="T15" fmla="*/ 9 h 105"/>
                <a:gd name="T16" fmla="*/ 0 w 90"/>
                <a:gd name="T17" fmla="*/ 12 h 105"/>
                <a:gd name="T18" fmla="*/ 0 w 90"/>
                <a:gd name="T19" fmla="*/ 15 h 105"/>
                <a:gd name="T20" fmla="*/ 0 w 90"/>
                <a:gd name="T21" fmla="*/ 90 h 105"/>
                <a:gd name="T22" fmla="*/ 0 w 90"/>
                <a:gd name="T23" fmla="*/ 93 h 105"/>
                <a:gd name="T24" fmla="*/ 1 w 90"/>
                <a:gd name="T25" fmla="*/ 96 h 105"/>
                <a:gd name="T26" fmla="*/ 3 w 90"/>
                <a:gd name="T27" fmla="*/ 99 h 105"/>
                <a:gd name="T28" fmla="*/ 4 w 90"/>
                <a:gd name="T29" fmla="*/ 101 h 105"/>
                <a:gd name="T30" fmla="*/ 6 w 90"/>
                <a:gd name="T31" fmla="*/ 103 h 105"/>
                <a:gd name="T32" fmla="*/ 9 w 90"/>
                <a:gd name="T33" fmla="*/ 104 h 105"/>
                <a:gd name="T34" fmla="*/ 11 w 90"/>
                <a:gd name="T35" fmla="*/ 105 h 105"/>
                <a:gd name="T36" fmla="*/ 15 w 90"/>
                <a:gd name="T37" fmla="*/ 105 h 105"/>
                <a:gd name="T38" fmla="*/ 45 w 90"/>
                <a:gd name="T39" fmla="*/ 105 h 105"/>
                <a:gd name="T40" fmla="*/ 90 w 90"/>
                <a:gd name="T41" fmla="*/ 105 h 105"/>
                <a:gd name="T42" fmla="*/ 90 w 90"/>
                <a:gd name="T4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0" h="105">
                  <a:moveTo>
                    <a:pt x="90" y="0"/>
                  </a:moveTo>
                  <a:lnTo>
                    <a:pt x="15" y="0"/>
                  </a:lnTo>
                  <a:lnTo>
                    <a:pt x="11" y="0"/>
                  </a:lnTo>
                  <a:lnTo>
                    <a:pt x="9" y="1"/>
                  </a:lnTo>
                  <a:lnTo>
                    <a:pt x="6" y="2"/>
                  </a:lnTo>
                  <a:lnTo>
                    <a:pt x="4" y="4"/>
                  </a:lnTo>
                  <a:lnTo>
                    <a:pt x="3" y="6"/>
                  </a:lnTo>
                  <a:lnTo>
                    <a:pt x="1" y="9"/>
                  </a:lnTo>
                  <a:lnTo>
                    <a:pt x="0" y="12"/>
                  </a:lnTo>
                  <a:lnTo>
                    <a:pt x="0" y="15"/>
                  </a:lnTo>
                  <a:lnTo>
                    <a:pt x="0" y="90"/>
                  </a:lnTo>
                  <a:lnTo>
                    <a:pt x="0" y="93"/>
                  </a:lnTo>
                  <a:lnTo>
                    <a:pt x="1" y="96"/>
                  </a:lnTo>
                  <a:lnTo>
                    <a:pt x="3" y="99"/>
                  </a:lnTo>
                  <a:lnTo>
                    <a:pt x="4" y="101"/>
                  </a:lnTo>
                  <a:lnTo>
                    <a:pt x="6" y="103"/>
                  </a:lnTo>
                  <a:lnTo>
                    <a:pt x="9" y="104"/>
                  </a:lnTo>
                  <a:lnTo>
                    <a:pt x="11" y="105"/>
                  </a:lnTo>
                  <a:lnTo>
                    <a:pt x="15" y="105"/>
                  </a:lnTo>
                  <a:lnTo>
                    <a:pt x="45" y="105"/>
                  </a:lnTo>
                  <a:lnTo>
                    <a:pt x="90" y="105"/>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Aptos Display" panose="020B0004020202020204" pitchFamily="34" charset="0"/>
              </a:endParaRPr>
            </a:p>
          </p:txBody>
        </p:sp>
        <p:sp>
          <p:nvSpPr>
            <p:cNvPr id="55" name="Freeform 473">
              <a:extLst>
                <a:ext uri="{FF2B5EF4-FFF2-40B4-BE49-F238E27FC236}">
                  <a16:creationId xmlns:a16="http://schemas.microsoft.com/office/drawing/2014/main" id="{08C6D134-7AAE-E235-B2E7-3FC0A7237EC3}"/>
                </a:ext>
              </a:extLst>
            </p:cNvPr>
            <p:cNvSpPr>
              <a:spLocks/>
            </p:cNvSpPr>
            <p:nvPr/>
          </p:nvSpPr>
          <p:spPr bwMode="auto">
            <a:xfrm>
              <a:off x="3228975" y="1446213"/>
              <a:ext cx="49213" cy="33338"/>
            </a:xfrm>
            <a:custGeom>
              <a:avLst/>
              <a:gdLst>
                <a:gd name="T0" fmla="*/ 151 w 151"/>
                <a:gd name="T1" fmla="*/ 0 h 105"/>
                <a:gd name="T2" fmla="*/ 46 w 151"/>
                <a:gd name="T3" fmla="*/ 0 h 105"/>
                <a:gd name="T4" fmla="*/ 0 w 151"/>
                <a:gd name="T5" fmla="*/ 0 h 105"/>
                <a:gd name="T6" fmla="*/ 0 w 151"/>
                <a:gd name="T7" fmla="*/ 105 h 105"/>
                <a:gd name="T8" fmla="*/ 106 w 151"/>
                <a:gd name="T9" fmla="*/ 105 h 105"/>
                <a:gd name="T10" fmla="*/ 151 w 151"/>
                <a:gd name="T11" fmla="*/ 105 h 105"/>
                <a:gd name="T12" fmla="*/ 151 w 151"/>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151" h="105">
                  <a:moveTo>
                    <a:pt x="151" y="0"/>
                  </a:moveTo>
                  <a:lnTo>
                    <a:pt x="46" y="0"/>
                  </a:lnTo>
                  <a:lnTo>
                    <a:pt x="0" y="0"/>
                  </a:lnTo>
                  <a:lnTo>
                    <a:pt x="0" y="105"/>
                  </a:lnTo>
                  <a:lnTo>
                    <a:pt x="106" y="105"/>
                  </a:lnTo>
                  <a:lnTo>
                    <a:pt x="151" y="105"/>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Aptos Display" panose="020B0004020202020204" pitchFamily="34" charset="0"/>
              </a:endParaRPr>
            </a:p>
          </p:txBody>
        </p:sp>
        <p:sp>
          <p:nvSpPr>
            <p:cNvPr id="56" name="Freeform 474">
              <a:extLst>
                <a:ext uri="{FF2B5EF4-FFF2-40B4-BE49-F238E27FC236}">
                  <a16:creationId xmlns:a16="http://schemas.microsoft.com/office/drawing/2014/main" id="{7F218A98-04F7-E8C7-9F19-40E9213E1C3B}"/>
                </a:ext>
              </a:extLst>
            </p:cNvPr>
            <p:cNvSpPr>
              <a:spLocks/>
            </p:cNvSpPr>
            <p:nvPr/>
          </p:nvSpPr>
          <p:spPr bwMode="auto">
            <a:xfrm>
              <a:off x="3287713" y="1446213"/>
              <a:ext cx="28575" cy="33338"/>
            </a:xfrm>
            <a:custGeom>
              <a:avLst/>
              <a:gdLst>
                <a:gd name="T0" fmla="*/ 90 w 90"/>
                <a:gd name="T1" fmla="*/ 15 h 105"/>
                <a:gd name="T2" fmla="*/ 90 w 90"/>
                <a:gd name="T3" fmla="*/ 12 h 105"/>
                <a:gd name="T4" fmla="*/ 89 w 90"/>
                <a:gd name="T5" fmla="*/ 9 h 105"/>
                <a:gd name="T6" fmla="*/ 88 w 90"/>
                <a:gd name="T7" fmla="*/ 6 h 105"/>
                <a:gd name="T8" fmla="*/ 86 w 90"/>
                <a:gd name="T9" fmla="*/ 4 h 105"/>
                <a:gd name="T10" fmla="*/ 84 w 90"/>
                <a:gd name="T11" fmla="*/ 2 h 105"/>
                <a:gd name="T12" fmla="*/ 81 w 90"/>
                <a:gd name="T13" fmla="*/ 1 h 105"/>
                <a:gd name="T14" fmla="*/ 78 w 90"/>
                <a:gd name="T15" fmla="*/ 0 h 105"/>
                <a:gd name="T16" fmla="*/ 75 w 90"/>
                <a:gd name="T17" fmla="*/ 0 h 105"/>
                <a:gd name="T18" fmla="*/ 45 w 90"/>
                <a:gd name="T19" fmla="*/ 0 h 105"/>
                <a:gd name="T20" fmla="*/ 0 w 90"/>
                <a:gd name="T21" fmla="*/ 0 h 105"/>
                <a:gd name="T22" fmla="*/ 0 w 90"/>
                <a:gd name="T23" fmla="*/ 105 h 105"/>
                <a:gd name="T24" fmla="*/ 75 w 90"/>
                <a:gd name="T25" fmla="*/ 105 h 105"/>
                <a:gd name="T26" fmla="*/ 78 w 90"/>
                <a:gd name="T27" fmla="*/ 105 h 105"/>
                <a:gd name="T28" fmla="*/ 81 w 90"/>
                <a:gd name="T29" fmla="*/ 104 h 105"/>
                <a:gd name="T30" fmla="*/ 84 w 90"/>
                <a:gd name="T31" fmla="*/ 103 h 105"/>
                <a:gd name="T32" fmla="*/ 86 w 90"/>
                <a:gd name="T33" fmla="*/ 101 h 105"/>
                <a:gd name="T34" fmla="*/ 88 w 90"/>
                <a:gd name="T35" fmla="*/ 99 h 105"/>
                <a:gd name="T36" fmla="*/ 89 w 90"/>
                <a:gd name="T37" fmla="*/ 96 h 105"/>
                <a:gd name="T38" fmla="*/ 90 w 90"/>
                <a:gd name="T39" fmla="*/ 93 h 105"/>
                <a:gd name="T40" fmla="*/ 90 w 90"/>
                <a:gd name="T41" fmla="*/ 90 h 105"/>
                <a:gd name="T42" fmla="*/ 90 w 90"/>
                <a:gd name="T43" fmla="*/ 1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0" h="105">
                  <a:moveTo>
                    <a:pt x="90" y="15"/>
                  </a:moveTo>
                  <a:lnTo>
                    <a:pt x="90" y="12"/>
                  </a:lnTo>
                  <a:lnTo>
                    <a:pt x="89" y="9"/>
                  </a:lnTo>
                  <a:lnTo>
                    <a:pt x="88" y="6"/>
                  </a:lnTo>
                  <a:lnTo>
                    <a:pt x="86" y="4"/>
                  </a:lnTo>
                  <a:lnTo>
                    <a:pt x="84" y="2"/>
                  </a:lnTo>
                  <a:lnTo>
                    <a:pt x="81" y="1"/>
                  </a:lnTo>
                  <a:lnTo>
                    <a:pt x="78" y="0"/>
                  </a:lnTo>
                  <a:lnTo>
                    <a:pt x="75" y="0"/>
                  </a:lnTo>
                  <a:lnTo>
                    <a:pt x="45" y="0"/>
                  </a:lnTo>
                  <a:lnTo>
                    <a:pt x="0" y="0"/>
                  </a:lnTo>
                  <a:lnTo>
                    <a:pt x="0" y="105"/>
                  </a:lnTo>
                  <a:lnTo>
                    <a:pt x="75" y="105"/>
                  </a:lnTo>
                  <a:lnTo>
                    <a:pt x="78" y="105"/>
                  </a:lnTo>
                  <a:lnTo>
                    <a:pt x="81" y="104"/>
                  </a:lnTo>
                  <a:lnTo>
                    <a:pt x="84" y="103"/>
                  </a:lnTo>
                  <a:lnTo>
                    <a:pt x="86" y="101"/>
                  </a:lnTo>
                  <a:lnTo>
                    <a:pt x="88" y="99"/>
                  </a:lnTo>
                  <a:lnTo>
                    <a:pt x="89" y="96"/>
                  </a:lnTo>
                  <a:lnTo>
                    <a:pt x="90" y="93"/>
                  </a:lnTo>
                  <a:lnTo>
                    <a:pt x="90" y="90"/>
                  </a:lnTo>
                  <a:lnTo>
                    <a:pt x="9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Aptos Display" panose="020B0004020202020204" pitchFamily="34" charset="0"/>
              </a:endParaRPr>
            </a:p>
          </p:txBody>
        </p:sp>
        <p:sp>
          <p:nvSpPr>
            <p:cNvPr id="57" name="Freeform 475">
              <a:extLst>
                <a:ext uri="{FF2B5EF4-FFF2-40B4-BE49-F238E27FC236}">
                  <a16:creationId xmlns:a16="http://schemas.microsoft.com/office/drawing/2014/main" id="{D43C6F36-E75D-7716-A9B8-2CF07AD669DA}"/>
                </a:ext>
              </a:extLst>
            </p:cNvPr>
            <p:cNvSpPr>
              <a:spLocks/>
            </p:cNvSpPr>
            <p:nvPr/>
          </p:nvSpPr>
          <p:spPr bwMode="auto">
            <a:xfrm>
              <a:off x="3209925" y="1408113"/>
              <a:ext cx="30163" cy="33338"/>
            </a:xfrm>
            <a:custGeom>
              <a:avLst/>
              <a:gdLst>
                <a:gd name="T0" fmla="*/ 0 w 91"/>
                <a:gd name="T1" fmla="*/ 90 h 105"/>
                <a:gd name="T2" fmla="*/ 1 w 91"/>
                <a:gd name="T3" fmla="*/ 93 h 105"/>
                <a:gd name="T4" fmla="*/ 1 w 91"/>
                <a:gd name="T5" fmla="*/ 95 h 105"/>
                <a:gd name="T6" fmla="*/ 3 w 91"/>
                <a:gd name="T7" fmla="*/ 98 h 105"/>
                <a:gd name="T8" fmla="*/ 4 w 91"/>
                <a:gd name="T9" fmla="*/ 101 h 105"/>
                <a:gd name="T10" fmla="*/ 7 w 91"/>
                <a:gd name="T11" fmla="*/ 103 h 105"/>
                <a:gd name="T12" fmla="*/ 9 w 91"/>
                <a:gd name="T13" fmla="*/ 104 h 105"/>
                <a:gd name="T14" fmla="*/ 13 w 91"/>
                <a:gd name="T15" fmla="*/ 105 h 105"/>
                <a:gd name="T16" fmla="*/ 15 w 91"/>
                <a:gd name="T17" fmla="*/ 105 h 105"/>
                <a:gd name="T18" fmla="*/ 45 w 91"/>
                <a:gd name="T19" fmla="*/ 105 h 105"/>
                <a:gd name="T20" fmla="*/ 91 w 91"/>
                <a:gd name="T21" fmla="*/ 105 h 105"/>
                <a:gd name="T22" fmla="*/ 91 w 91"/>
                <a:gd name="T23" fmla="*/ 0 h 105"/>
                <a:gd name="T24" fmla="*/ 15 w 91"/>
                <a:gd name="T25" fmla="*/ 0 h 105"/>
                <a:gd name="T26" fmla="*/ 13 w 91"/>
                <a:gd name="T27" fmla="*/ 0 h 105"/>
                <a:gd name="T28" fmla="*/ 9 w 91"/>
                <a:gd name="T29" fmla="*/ 1 h 105"/>
                <a:gd name="T30" fmla="*/ 7 w 91"/>
                <a:gd name="T31" fmla="*/ 2 h 105"/>
                <a:gd name="T32" fmla="*/ 4 w 91"/>
                <a:gd name="T33" fmla="*/ 4 h 105"/>
                <a:gd name="T34" fmla="*/ 3 w 91"/>
                <a:gd name="T35" fmla="*/ 6 h 105"/>
                <a:gd name="T36" fmla="*/ 1 w 91"/>
                <a:gd name="T37" fmla="*/ 8 h 105"/>
                <a:gd name="T38" fmla="*/ 1 w 91"/>
                <a:gd name="T39" fmla="*/ 11 h 105"/>
                <a:gd name="T40" fmla="*/ 0 w 91"/>
                <a:gd name="T41" fmla="*/ 15 h 105"/>
                <a:gd name="T42" fmla="*/ 0 w 91"/>
                <a:gd name="T43" fmla="*/ 9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105">
                  <a:moveTo>
                    <a:pt x="0" y="90"/>
                  </a:moveTo>
                  <a:lnTo>
                    <a:pt x="1" y="93"/>
                  </a:lnTo>
                  <a:lnTo>
                    <a:pt x="1" y="95"/>
                  </a:lnTo>
                  <a:lnTo>
                    <a:pt x="3" y="98"/>
                  </a:lnTo>
                  <a:lnTo>
                    <a:pt x="4" y="101"/>
                  </a:lnTo>
                  <a:lnTo>
                    <a:pt x="7" y="103"/>
                  </a:lnTo>
                  <a:lnTo>
                    <a:pt x="9" y="104"/>
                  </a:lnTo>
                  <a:lnTo>
                    <a:pt x="13" y="105"/>
                  </a:lnTo>
                  <a:lnTo>
                    <a:pt x="15" y="105"/>
                  </a:lnTo>
                  <a:lnTo>
                    <a:pt x="45" y="105"/>
                  </a:lnTo>
                  <a:lnTo>
                    <a:pt x="91" y="105"/>
                  </a:lnTo>
                  <a:lnTo>
                    <a:pt x="91" y="0"/>
                  </a:lnTo>
                  <a:lnTo>
                    <a:pt x="15" y="0"/>
                  </a:lnTo>
                  <a:lnTo>
                    <a:pt x="13" y="0"/>
                  </a:lnTo>
                  <a:lnTo>
                    <a:pt x="9" y="1"/>
                  </a:lnTo>
                  <a:lnTo>
                    <a:pt x="7" y="2"/>
                  </a:lnTo>
                  <a:lnTo>
                    <a:pt x="4" y="4"/>
                  </a:lnTo>
                  <a:lnTo>
                    <a:pt x="3" y="6"/>
                  </a:lnTo>
                  <a:lnTo>
                    <a:pt x="1" y="8"/>
                  </a:lnTo>
                  <a:lnTo>
                    <a:pt x="1" y="11"/>
                  </a:lnTo>
                  <a:lnTo>
                    <a:pt x="0" y="15"/>
                  </a:lnTo>
                  <a:lnTo>
                    <a:pt x="0"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Aptos Display" panose="020B0004020202020204" pitchFamily="34" charset="0"/>
              </a:endParaRPr>
            </a:p>
          </p:txBody>
        </p:sp>
        <p:sp>
          <p:nvSpPr>
            <p:cNvPr id="58" name="Freeform 476">
              <a:extLst>
                <a:ext uri="{FF2B5EF4-FFF2-40B4-BE49-F238E27FC236}">
                  <a16:creationId xmlns:a16="http://schemas.microsoft.com/office/drawing/2014/main" id="{8E660293-5203-DAF0-2BDD-F61AC1B4A75E}"/>
                </a:ext>
              </a:extLst>
            </p:cNvPr>
            <p:cNvSpPr>
              <a:spLocks/>
            </p:cNvSpPr>
            <p:nvPr/>
          </p:nvSpPr>
          <p:spPr bwMode="auto">
            <a:xfrm>
              <a:off x="3249613" y="1408113"/>
              <a:ext cx="47625" cy="33338"/>
            </a:xfrm>
            <a:custGeom>
              <a:avLst/>
              <a:gdLst>
                <a:gd name="T0" fmla="*/ 0 w 150"/>
                <a:gd name="T1" fmla="*/ 105 h 105"/>
                <a:gd name="T2" fmla="*/ 105 w 150"/>
                <a:gd name="T3" fmla="*/ 105 h 105"/>
                <a:gd name="T4" fmla="*/ 150 w 150"/>
                <a:gd name="T5" fmla="*/ 105 h 105"/>
                <a:gd name="T6" fmla="*/ 150 w 150"/>
                <a:gd name="T7" fmla="*/ 0 h 105"/>
                <a:gd name="T8" fmla="*/ 75 w 150"/>
                <a:gd name="T9" fmla="*/ 0 h 105"/>
                <a:gd name="T10" fmla="*/ 0 w 150"/>
                <a:gd name="T11" fmla="*/ 0 h 105"/>
                <a:gd name="T12" fmla="*/ 0 w 150"/>
                <a:gd name="T13" fmla="*/ 105 h 105"/>
              </a:gdLst>
              <a:ahLst/>
              <a:cxnLst>
                <a:cxn ang="0">
                  <a:pos x="T0" y="T1"/>
                </a:cxn>
                <a:cxn ang="0">
                  <a:pos x="T2" y="T3"/>
                </a:cxn>
                <a:cxn ang="0">
                  <a:pos x="T4" y="T5"/>
                </a:cxn>
                <a:cxn ang="0">
                  <a:pos x="T6" y="T7"/>
                </a:cxn>
                <a:cxn ang="0">
                  <a:pos x="T8" y="T9"/>
                </a:cxn>
                <a:cxn ang="0">
                  <a:pos x="T10" y="T11"/>
                </a:cxn>
                <a:cxn ang="0">
                  <a:pos x="T12" y="T13"/>
                </a:cxn>
              </a:cxnLst>
              <a:rect l="0" t="0" r="r" b="b"/>
              <a:pathLst>
                <a:path w="150" h="105">
                  <a:moveTo>
                    <a:pt x="0" y="105"/>
                  </a:moveTo>
                  <a:lnTo>
                    <a:pt x="105" y="105"/>
                  </a:lnTo>
                  <a:lnTo>
                    <a:pt x="150" y="105"/>
                  </a:lnTo>
                  <a:lnTo>
                    <a:pt x="150" y="0"/>
                  </a:lnTo>
                  <a:lnTo>
                    <a:pt x="75"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Aptos Display" panose="020B0004020202020204" pitchFamily="34" charset="0"/>
              </a:endParaRPr>
            </a:p>
          </p:txBody>
        </p:sp>
        <p:sp>
          <p:nvSpPr>
            <p:cNvPr id="59" name="Freeform 478">
              <a:extLst>
                <a:ext uri="{FF2B5EF4-FFF2-40B4-BE49-F238E27FC236}">
                  <a16:creationId xmlns:a16="http://schemas.microsoft.com/office/drawing/2014/main" id="{D497BA94-B7E5-D710-EBC4-8C8A72554128}"/>
                </a:ext>
              </a:extLst>
            </p:cNvPr>
            <p:cNvSpPr>
              <a:spLocks/>
            </p:cNvSpPr>
            <p:nvPr/>
          </p:nvSpPr>
          <p:spPr bwMode="auto">
            <a:xfrm>
              <a:off x="3306763" y="1408113"/>
              <a:ext cx="28575" cy="33338"/>
            </a:xfrm>
            <a:custGeom>
              <a:avLst/>
              <a:gdLst>
                <a:gd name="T0" fmla="*/ 0 w 90"/>
                <a:gd name="T1" fmla="*/ 105 h 105"/>
                <a:gd name="T2" fmla="*/ 75 w 90"/>
                <a:gd name="T3" fmla="*/ 105 h 105"/>
                <a:gd name="T4" fmla="*/ 78 w 90"/>
                <a:gd name="T5" fmla="*/ 105 h 105"/>
                <a:gd name="T6" fmla="*/ 82 w 90"/>
                <a:gd name="T7" fmla="*/ 104 h 105"/>
                <a:gd name="T8" fmla="*/ 84 w 90"/>
                <a:gd name="T9" fmla="*/ 103 h 105"/>
                <a:gd name="T10" fmla="*/ 86 w 90"/>
                <a:gd name="T11" fmla="*/ 101 h 105"/>
                <a:gd name="T12" fmla="*/ 88 w 90"/>
                <a:gd name="T13" fmla="*/ 98 h 105"/>
                <a:gd name="T14" fmla="*/ 89 w 90"/>
                <a:gd name="T15" fmla="*/ 95 h 105"/>
                <a:gd name="T16" fmla="*/ 90 w 90"/>
                <a:gd name="T17" fmla="*/ 93 h 105"/>
                <a:gd name="T18" fmla="*/ 90 w 90"/>
                <a:gd name="T19" fmla="*/ 90 h 105"/>
                <a:gd name="T20" fmla="*/ 90 w 90"/>
                <a:gd name="T21" fmla="*/ 15 h 105"/>
                <a:gd name="T22" fmla="*/ 90 w 90"/>
                <a:gd name="T23" fmla="*/ 11 h 105"/>
                <a:gd name="T24" fmla="*/ 89 w 90"/>
                <a:gd name="T25" fmla="*/ 8 h 105"/>
                <a:gd name="T26" fmla="*/ 88 w 90"/>
                <a:gd name="T27" fmla="*/ 6 h 105"/>
                <a:gd name="T28" fmla="*/ 86 w 90"/>
                <a:gd name="T29" fmla="*/ 4 h 105"/>
                <a:gd name="T30" fmla="*/ 84 w 90"/>
                <a:gd name="T31" fmla="*/ 2 h 105"/>
                <a:gd name="T32" fmla="*/ 82 w 90"/>
                <a:gd name="T33" fmla="*/ 1 h 105"/>
                <a:gd name="T34" fmla="*/ 78 w 90"/>
                <a:gd name="T35" fmla="*/ 0 h 105"/>
                <a:gd name="T36" fmla="*/ 75 w 90"/>
                <a:gd name="T37" fmla="*/ 0 h 105"/>
                <a:gd name="T38" fmla="*/ 0 w 90"/>
                <a:gd name="T39" fmla="*/ 0 h 105"/>
                <a:gd name="T40" fmla="*/ 0 w 90"/>
                <a:gd name="T4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5">
                  <a:moveTo>
                    <a:pt x="0" y="105"/>
                  </a:moveTo>
                  <a:lnTo>
                    <a:pt x="75" y="105"/>
                  </a:lnTo>
                  <a:lnTo>
                    <a:pt x="78" y="105"/>
                  </a:lnTo>
                  <a:lnTo>
                    <a:pt x="82" y="104"/>
                  </a:lnTo>
                  <a:lnTo>
                    <a:pt x="84" y="103"/>
                  </a:lnTo>
                  <a:lnTo>
                    <a:pt x="86" y="101"/>
                  </a:lnTo>
                  <a:lnTo>
                    <a:pt x="88" y="98"/>
                  </a:lnTo>
                  <a:lnTo>
                    <a:pt x="89" y="95"/>
                  </a:lnTo>
                  <a:lnTo>
                    <a:pt x="90" y="93"/>
                  </a:lnTo>
                  <a:lnTo>
                    <a:pt x="90" y="90"/>
                  </a:lnTo>
                  <a:lnTo>
                    <a:pt x="90" y="15"/>
                  </a:lnTo>
                  <a:lnTo>
                    <a:pt x="90" y="11"/>
                  </a:lnTo>
                  <a:lnTo>
                    <a:pt x="89" y="8"/>
                  </a:lnTo>
                  <a:lnTo>
                    <a:pt x="88" y="6"/>
                  </a:lnTo>
                  <a:lnTo>
                    <a:pt x="86" y="4"/>
                  </a:lnTo>
                  <a:lnTo>
                    <a:pt x="84" y="2"/>
                  </a:lnTo>
                  <a:lnTo>
                    <a:pt x="82" y="1"/>
                  </a:lnTo>
                  <a:lnTo>
                    <a:pt x="78" y="0"/>
                  </a:lnTo>
                  <a:lnTo>
                    <a:pt x="75"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Aptos Display" panose="020B0004020202020204" pitchFamily="34" charset="0"/>
              </a:endParaRPr>
            </a:p>
          </p:txBody>
        </p:sp>
        <p:sp>
          <p:nvSpPr>
            <p:cNvPr id="60" name="Freeform 479">
              <a:extLst>
                <a:ext uri="{FF2B5EF4-FFF2-40B4-BE49-F238E27FC236}">
                  <a16:creationId xmlns:a16="http://schemas.microsoft.com/office/drawing/2014/main" id="{660C9A91-DB07-B464-F2C4-983A72A4D859}"/>
                </a:ext>
              </a:extLst>
            </p:cNvPr>
            <p:cNvSpPr>
              <a:spLocks/>
            </p:cNvSpPr>
            <p:nvPr/>
          </p:nvSpPr>
          <p:spPr bwMode="auto">
            <a:xfrm>
              <a:off x="3268663" y="1560513"/>
              <a:ext cx="28575" cy="33338"/>
            </a:xfrm>
            <a:custGeom>
              <a:avLst/>
              <a:gdLst>
                <a:gd name="T0" fmla="*/ 90 w 90"/>
                <a:gd name="T1" fmla="*/ 90 h 105"/>
                <a:gd name="T2" fmla="*/ 90 w 90"/>
                <a:gd name="T3" fmla="*/ 15 h 105"/>
                <a:gd name="T4" fmla="*/ 90 w 90"/>
                <a:gd name="T5" fmla="*/ 12 h 105"/>
                <a:gd name="T6" fmla="*/ 89 w 90"/>
                <a:gd name="T7" fmla="*/ 9 h 105"/>
                <a:gd name="T8" fmla="*/ 88 w 90"/>
                <a:gd name="T9" fmla="*/ 7 h 105"/>
                <a:gd name="T10" fmla="*/ 86 w 90"/>
                <a:gd name="T11" fmla="*/ 5 h 105"/>
                <a:gd name="T12" fmla="*/ 84 w 90"/>
                <a:gd name="T13" fmla="*/ 2 h 105"/>
                <a:gd name="T14" fmla="*/ 80 w 90"/>
                <a:gd name="T15" fmla="*/ 1 h 105"/>
                <a:gd name="T16" fmla="*/ 78 w 90"/>
                <a:gd name="T17" fmla="*/ 0 h 105"/>
                <a:gd name="T18" fmla="*/ 75 w 90"/>
                <a:gd name="T19" fmla="*/ 0 h 105"/>
                <a:gd name="T20" fmla="*/ 15 w 90"/>
                <a:gd name="T21" fmla="*/ 0 h 105"/>
                <a:gd name="T22" fmla="*/ 0 w 90"/>
                <a:gd name="T23" fmla="*/ 0 h 105"/>
                <a:gd name="T24" fmla="*/ 0 w 90"/>
                <a:gd name="T25" fmla="*/ 105 h 105"/>
                <a:gd name="T26" fmla="*/ 15 w 90"/>
                <a:gd name="T27" fmla="*/ 105 h 105"/>
                <a:gd name="T28" fmla="*/ 75 w 90"/>
                <a:gd name="T29" fmla="*/ 105 h 105"/>
                <a:gd name="T30" fmla="*/ 78 w 90"/>
                <a:gd name="T31" fmla="*/ 105 h 105"/>
                <a:gd name="T32" fmla="*/ 80 w 90"/>
                <a:gd name="T33" fmla="*/ 104 h 105"/>
                <a:gd name="T34" fmla="*/ 84 w 90"/>
                <a:gd name="T35" fmla="*/ 103 h 105"/>
                <a:gd name="T36" fmla="*/ 86 w 90"/>
                <a:gd name="T37" fmla="*/ 101 h 105"/>
                <a:gd name="T38" fmla="*/ 88 w 90"/>
                <a:gd name="T39" fmla="*/ 99 h 105"/>
                <a:gd name="T40" fmla="*/ 89 w 90"/>
                <a:gd name="T41" fmla="*/ 97 h 105"/>
                <a:gd name="T42" fmla="*/ 90 w 90"/>
                <a:gd name="T43" fmla="*/ 94 h 105"/>
                <a:gd name="T44" fmla="*/ 90 w 90"/>
                <a:gd name="T45" fmla="*/ 90 h 105"/>
                <a:gd name="T46" fmla="*/ 90 w 90"/>
                <a:gd name="T47" fmla="*/ 9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105">
                  <a:moveTo>
                    <a:pt x="90" y="90"/>
                  </a:moveTo>
                  <a:lnTo>
                    <a:pt x="90" y="15"/>
                  </a:lnTo>
                  <a:lnTo>
                    <a:pt x="90" y="12"/>
                  </a:lnTo>
                  <a:lnTo>
                    <a:pt x="89" y="9"/>
                  </a:lnTo>
                  <a:lnTo>
                    <a:pt x="88" y="7"/>
                  </a:lnTo>
                  <a:lnTo>
                    <a:pt x="86" y="5"/>
                  </a:lnTo>
                  <a:lnTo>
                    <a:pt x="84" y="2"/>
                  </a:lnTo>
                  <a:lnTo>
                    <a:pt x="80" y="1"/>
                  </a:lnTo>
                  <a:lnTo>
                    <a:pt x="78" y="0"/>
                  </a:lnTo>
                  <a:lnTo>
                    <a:pt x="75" y="0"/>
                  </a:lnTo>
                  <a:lnTo>
                    <a:pt x="15" y="0"/>
                  </a:lnTo>
                  <a:lnTo>
                    <a:pt x="0" y="0"/>
                  </a:lnTo>
                  <a:lnTo>
                    <a:pt x="0" y="105"/>
                  </a:lnTo>
                  <a:lnTo>
                    <a:pt x="15" y="105"/>
                  </a:lnTo>
                  <a:lnTo>
                    <a:pt x="75" y="105"/>
                  </a:lnTo>
                  <a:lnTo>
                    <a:pt x="78" y="105"/>
                  </a:lnTo>
                  <a:lnTo>
                    <a:pt x="80" y="104"/>
                  </a:lnTo>
                  <a:lnTo>
                    <a:pt x="84" y="103"/>
                  </a:lnTo>
                  <a:lnTo>
                    <a:pt x="86" y="101"/>
                  </a:lnTo>
                  <a:lnTo>
                    <a:pt x="88" y="99"/>
                  </a:lnTo>
                  <a:lnTo>
                    <a:pt x="89" y="97"/>
                  </a:lnTo>
                  <a:lnTo>
                    <a:pt x="90" y="94"/>
                  </a:lnTo>
                  <a:lnTo>
                    <a:pt x="90" y="90"/>
                  </a:lnTo>
                  <a:lnTo>
                    <a:pt x="90"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Aptos Display" panose="020B0004020202020204" pitchFamily="34" charset="0"/>
              </a:endParaRPr>
            </a:p>
          </p:txBody>
        </p:sp>
        <p:sp>
          <p:nvSpPr>
            <p:cNvPr id="61" name="Freeform 480">
              <a:extLst>
                <a:ext uri="{FF2B5EF4-FFF2-40B4-BE49-F238E27FC236}">
                  <a16:creationId xmlns:a16="http://schemas.microsoft.com/office/drawing/2014/main" id="{19B64CB2-E664-D9CE-0B19-30E5E324E840}"/>
                </a:ext>
              </a:extLst>
            </p:cNvPr>
            <p:cNvSpPr>
              <a:spLocks/>
            </p:cNvSpPr>
            <p:nvPr/>
          </p:nvSpPr>
          <p:spPr bwMode="auto">
            <a:xfrm>
              <a:off x="3209925" y="1560513"/>
              <a:ext cx="49213" cy="33338"/>
            </a:xfrm>
            <a:custGeom>
              <a:avLst/>
              <a:gdLst>
                <a:gd name="T0" fmla="*/ 151 w 151"/>
                <a:gd name="T1" fmla="*/ 0 h 105"/>
                <a:gd name="T2" fmla="*/ 15 w 151"/>
                <a:gd name="T3" fmla="*/ 0 h 105"/>
                <a:gd name="T4" fmla="*/ 0 w 151"/>
                <a:gd name="T5" fmla="*/ 0 h 105"/>
                <a:gd name="T6" fmla="*/ 0 w 151"/>
                <a:gd name="T7" fmla="*/ 105 h 105"/>
                <a:gd name="T8" fmla="*/ 15 w 151"/>
                <a:gd name="T9" fmla="*/ 105 h 105"/>
                <a:gd name="T10" fmla="*/ 151 w 151"/>
                <a:gd name="T11" fmla="*/ 105 h 105"/>
                <a:gd name="T12" fmla="*/ 151 w 151"/>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151" h="105">
                  <a:moveTo>
                    <a:pt x="151" y="0"/>
                  </a:moveTo>
                  <a:lnTo>
                    <a:pt x="15" y="0"/>
                  </a:lnTo>
                  <a:lnTo>
                    <a:pt x="0" y="0"/>
                  </a:lnTo>
                  <a:lnTo>
                    <a:pt x="0" y="105"/>
                  </a:lnTo>
                  <a:lnTo>
                    <a:pt x="15" y="105"/>
                  </a:lnTo>
                  <a:lnTo>
                    <a:pt x="151" y="105"/>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Aptos Display" panose="020B0004020202020204" pitchFamily="34" charset="0"/>
              </a:endParaRPr>
            </a:p>
          </p:txBody>
        </p:sp>
        <p:sp>
          <p:nvSpPr>
            <p:cNvPr id="62" name="Freeform 481">
              <a:extLst>
                <a:ext uri="{FF2B5EF4-FFF2-40B4-BE49-F238E27FC236}">
                  <a16:creationId xmlns:a16="http://schemas.microsoft.com/office/drawing/2014/main" id="{E6A8DAF0-B694-A361-EEA7-869E179ACCDF}"/>
                </a:ext>
              </a:extLst>
            </p:cNvPr>
            <p:cNvSpPr>
              <a:spLocks/>
            </p:cNvSpPr>
            <p:nvPr/>
          </p:nvSpPr>
          <p:spPr bwMode="auto">
            <a:xfrm>
              <a:off x="3171825" y="1560513"/>
              <a:ext cx="28575" cy="33338"/>
            </a:xfrm>
            <a:custGeom>
              <a:avLst/>
              <a:gdLst>
                <a:gd name="T0" fmla="*/ 90 w 90"/>
                <a:gd name="T1" fmla="*/ 0 h 105"/>
                <a:gd name="T2" fmla="*/ 15 w 90"/>
                <a:gd name="T3" fmla="*/ 0 h 105"/>
                <a:gd name="T4" fmla="*/ 11 w 90"/>
                <a:gd name="T5" fmla="*/ 0 h 105"/>
                <a:gd name="T6" fmla="*/ 9 w 90"/>
                <a:gd name="T7" fmla="*/ 1 h 105"/>
                <a:gd name="T8" fmla="*/ 6 w 90"/>
                <a:gd name="T9" fmla="*/ 2 h 105"/>
                <a:gd name="T10" fmla="*/ 4 w 90"/>
                <a:gd name="T11" fmla="*/ 5 h 105"/>
                <a:gd name="T12" fmla="*/ 2 w 90"/>
                <a:gd name="T13" fmla="*/ 7 h 105"/>
                <a:gd name="T14" fmla="*/ 1 w 90"/>
                <a:gd name="T15" fmla="*/ 10 h 105"/>
                <a:gd name="T16" fmla="*/ 0 w 90"/>
                <a:gd name="T17" fmla="*/ 12 h 105"/>
                <a:gd name="T18" fmla="*/ 0 w 90"/>
                <a:gd name="T19" fmla="*/ 15 h 105"/>
                <a:gd name="T20" fmla="*/ 0 w 90"/>
                <a:gd name="T21" fmla="*/ 90 h 105"/>
                <a:gd name="T22" fmla="*/ 0 w 90"/>
                <a:gd name="T23" fmla="*/ 94 h 105"/>
                <a:gd name="T24" fmla="*/ 1 w 90"/>
                <a:gd name="T25" fmla="*/ 97 h 105"/>
                <a:gd name="T26" fmla="*/ 2 w 90"/>
                <a:gd name="T27" fmla="*/ 99 h 105"/>
                <a:gd name="T28" fmla="*/ 4 w 90"/>
                <a:gd name="T29" fmla="*/ 101 h 105"/>
                <a:gd name="T30" fmla="*/ 6 w 90"/>
                <a:gd name="T31" fmla="*/ 103 h 105"/>
                <a:gd name="T32" fmla="*/ 9 w 90"/>
                <a:gd name="T33" fmla="*/ 104 h 105"/>
                <a:gd name="T34" fmla="*/ 11 w 90"/>
                <a:gd name="T35" fmla="*/ 105 h 105"/>
                <a:gd name="T36" fmla="*/ 15 w 90"/>
                <a:gd name="T37" fmla="*/ 105 h 105"/>
                <a:gd name="T38" fmla="*/ 90 w 90"/>
                <a:gd name="T39" fmla="*/ 105 h 105"/>
                <a:gd name="T40" fmla="*/ 90 w 90"/>
                <a:gd name="T41"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5">
                  <a:moveTo>
                    <a:pt x="90" y="0"/>
                  </a:moveTo>
                  <a:lnTo>
                    <a:pt x="15" y="0"/>
                  </a:lnTo>
                  <a:lnTo>
                    <a:pt x="11" y="0"/>
                  </a:lnTo>
                  <a:lnTo>
                    <a:pt x="9" y="1"/>
                  </a:lnTo>
                  <a:lnTo>
                    <a:pt x="6" y="2"/>
                  </a:lnTo>
                  <a:lnTo>
                    <a:pt x="4" y="5"/>
                  </a:lnTo>
                  <a:lnTo>
                    <a:pt x="2" y="7"/>
                  </a:lnTo>
                  <a:lnTo>
                    <a:pt x="1" y="10"/>
                  </a:lnTo>
                  <a:lnTo>
                    <a:pt x="0" y="12"/>
                  </a:lnTo>
                  <a:lnTo>
                    <a:pt x="0" y="15"/>
                  </a:lnTo>
                  <a:lnTo>
                    <a:pt x="0" y="90"/>
                  </a:lnTo>
                  <a:lnTo>
                    <a:pt x="0" y="94"/>
                  </a:lnTo>
                  <a:lnTo>
                    <a:pt x="1" y="97"/>
                  </a:lnTo>
                  <a:lnTo>
                    <a:pt x="2" y="99"/>
                  </a:lnTo>
                  <a:lnTo>
                    <a:pt x="4" y="101"/>
                  </a:lnTo>
                  <a:lnTo>
                    <a:pt x="6" y="103"/>
                  </a:lnTo>
                  <a:lnTo>
                    <a:pt x="9" y="104"/>
                  </a:lnTo>
                  <a:lnTo>
                    <a:pt x="11" y="105"/>
                  </a:lnTo>
                  <a:lnTo>
                    <a:pt x="15" y="105"/>
                  </a:lnTo>
                  <a:lnTo>
                    <a:pt x="90" y="105"/>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Aptos Display" panose="020B0004020202020204" pitchFamily="34" charset="0"/>
              </a:endParaRPr>
            </a:p>
          </p:txBody>
        </p:sp>
        <p:sp>
          <p:nvSpPr>
            <p:cNvPr id="63" name="Freeform 482">
              <a:extLst>
                <a:ext uri="{FF2B5EF4-FFF2-40B4-BE49-F238E27FC236}">
                  <a16:creationId xmlns:a16="http://schemas.microsoft.com/office/drawing/2014/main" id="{23F88B27-4E78-1CDA-49AA-2C4C0A328EC5}"/>
                </a:ext>
              </a:extLst>
            </p:cNvPr>
            <p:cNvSpPr>
              <a:spLocks/>
            </p:cNvSpPr>
            <p:nvPr/>
          </p:nvSpPr>
          <p:spPr bwMode="auto">
            <a:xfrm>
              <a:off x="3209925" y="1484313"/>
              <a:ext cx="49213" cy="33338"/>
            </a:xfrm>
            <a:custGeom>
              <a:avLst/>
              <a:gdLst>
                <a:gd name="T0" fmla="*/ 151 w 151"/>
                <a:gd name="T1" fmla="*/ 106 h 106"/>
                <a:gd name="T2" fmla="*/ 151 w 151"/>
                <a:gd name="T3" fmla="*/ 0 h 106"/>
                <a:gd name="T4" fmla="*/ 45 w 151"/>
                <a:gd name="T5" fmla="*/ 0 h 106"/>
                <a:gd name="T6" fmla="*/ 0 w 151"/>
                <a:gd name="T7" fmla="*/ 0 h 106"/>
                <a:gd name="T8" fmla="*/ 0 w 151"/>
                <a:gd name="T9" fmla="*/ 106 h 106"/>
                <a:gd name="T10" fmla="*/ 15 w 151"/>
                <a:gd name="T11" fmla="*/ 106 h 106"/>
                <a:gd name="T12" fmla="*/ 151 w 151"/>
                <a:gd name="T13" fmla="*/ 106 h 106"/>
              </a:gdLst>
              <a:ahLst/>
              <a:cxnLst>
                <a:cxn ang="0">
                  <a:pos x="T0" y="T1"/>
                </a:cxn>
                <a:cxn ang="0">
                  <a:pos x="T2" y="T3"/>
                </a:cxn>
                <a:cxn ang="0">
                  <a:pos x="T4" y="T5"/>
                </a:cxn>
                <a:cxn ang="0">
                  <a:pos x="T6" y="T7"/>
                </a:cxn>
                <a:cxn ang="0">
                  <a:pos x="T8" y="T9"/>
                </a:cxn>
                <a:cxn ang="0">
                  <a:pos x="T10" y="T11"/>
                </a:cxn>
                <a:cxn ang="0">
                  <a:pos x="T12" y="T13"/>
                </a:cxn>
              </a:cxnLst>
              <a:rect l="0" t="0" r="r" b="b"/>
              <a:pathLst>
                <a:path w="151" h="106">
                  <a:moveTo>
                    <a:pt x="151" y="106"/>
                  </a:moveTo>
                  <a:lnTo>
                    <a:pt x="151" y="0"/>
                  </a:lnTo>
                  <a:lnTo>
                    <a:pt x="45" y="0"/>
                  </a:lnTo>
                  <a:lnTo>
                    <a:pt x="0" y="0"/>
                  </a:lnTo>
                  <a:lnTo>
                    <a:pt x="0" y="106"/>
                  </a:lnTo>
                  <a:lnTo>
                    <a:pt x="15" y="106"/>
                  </a:lnTo>
                  <a:lnTo>
                    <a:pt x="15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Aptos Display" panose="020B0004020202020204" pitchFamily="34" charset="0"/>
              </a:endParaRPr>
            </a:p>
          </p:txBody>
        </p:sp>
        <p:sp>
          <p:nvSpPr>
            <p:cNvPr id="64" name="Freeform 483">
              <a:extLst>
                <a:ext uri="{FF2B5EF4-FFF2-40B4-BE49-F238E27FC236}">
                  <a16:creationId xmlns:a16="http://schemas.microsoft.com/office/drawing/2014/main" id="{D3E77B18-4380-DE22-C0BF-D7C96779A6A4}"/>
                </a:ext>
              </a:extLst>
            </p:cNvPr>
            <p:cNvSpPr>
              <a:spLocks/>
            </p:cNvSpPr>
            <p:nvPr/>
          </p:nvSpPr>
          <p:spPr bwMode="auto">
            <a:xfrm>
              <a:off x="3268663" y="1484313"/>
              <a:ext cx="28575" cy="33338"/>
            </a:xfrm>
            <a:custGeom>
              <a:avLst/>
              <a:gdLst>
                <a:gd name="T0" fmla="*/ 75 w 90"/>
                <a:gd name="T1" fmla="*/ 106 h 106"/>
                <a:gd name="T2" fmla="*/ 78 w 90"/>
                <a:gd name="T3" fmla="*/ 105 h 106"/>
                <a:gd name="T4" fmla="*/ 80 w 90"/>
                <a:gd name="T5" fmla="*/ 104 h 106"/>
                <a:gd name="T6" fmla="*/ 84 w 90"/>
                <a:gd name="T7" fmla="*/ 103 h 106"/>
                <a:gd name="T8" fmla="*/ 86 w 90"/>
                <a:gd name="T9" fmla="*/ 101 h 106"/>
                <a:gd name="T10" fmla="*/ 88 w 90"/>
                <a:gd name="T11" fmla="*/ 99 h 106"/>
                <a:gd name="T12" fmla="*/ 89 w 90"/>
                <a:gd name="T13" fmla="*/ 96 h 106"/>
                <a:gd name="T14" fmla="*/ 90 w 90"/>
                <a:gd name="T15" fmla="*/ 93 h 106"/>
                <a:gd name="T16" fmla="*/ 90 w 90"/>
                <a:gd name="T17" fmla="*/ 91 h 106"/>
                <a:gd name="T18" fmla="*/ 90 w 90"/>
                <a:gd name="T19" fmla="*/ 15 h 106"/>
                <a:gd name="T20" fmla="*/ 90 w 90"/>
                <a:gd name="T21" fmla="*/ 13 h 106"/>
                <a:gd name="T22" fmla="*/ 89 w 90"/>
                <a:gd name="T23" fmla="*/ 10 h 106"/>
                <a:gd name="T24" fmla="*/ 88 w 90"/>
                <a:gd name="T25" fmla="*/ 7 h 106"/>
                <a:gd name="T26" fmla="*/ 86 w 90"/>
                <a:gd name="T27" fmla="*/ 4 h 106"/>
                <a:gd name="T28" fmla="*/ 84 w 90"/>
                <a:gd name="T29" fmla="*/ 3 h 106"/>
                <a:gd name="T30" fmla="*/ 80 w 90"/>
                <a:gd name="T31" fmla="*/ 1 h 106"/>
                <a:gd name="T32" fmla="*/ 78 w 90"/>
                <a:gd name="T33" fmla="*/ 1 h 106"/>
                <a:gd name="T34" fmla="*/ 75 w 90"/>
                <a:gd name="T35" fmla="*/ 0 h 106"/>
                <a:gd name="T36" fmla="*/ 45 w 90"/>
                <a:gd name="T37" fmla="*/ 0 h 106"/>
                <a:gd name="T38" fmla="*/ 0 w 90"/>
                <a:gd name="T39" fmla="*/ 0 h 106"/>
                <a:gd name="T40" fmla="*/ 0 w 90"/>
                <a:gd name="T41" fmla="*/ 106 h 106"/>
                <a:gd name="T42" fmla="*/ 15 w 90"/>
                <a:gd name="T43" fmla="*/ 106 h 106"/>
                <a:gd name="T44" fmla="*/ 75 w 90"/>
                <a:gd name="T4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06">
                  <a:moveTo>
                    <a:pt x="75" y="106"/>
                  </a:moveTo>
                  <a:lnTo>
                    <a:pt x="78" y="105"/>
                  </a:lnTo>
                  <a:lnTo>
                    <a:pt x="80" y="104"/>
                  </a:lnTo>
                  <a:lnTo>
                    <a:pt x="84" y="103"/>
                  </a:lnTo>
                  <a:lnTo>
                    <a:pt x="86" y="101"/>
                  </a:lnTo>
                  <a:lnTo>
                    <a:pt x="88" y="99"/>
                  </a:lnTo>
                  <a:lnTo>
                    <a:pt x="89" y="96"/>
                  </a:lnTo>
                  <a:lnTo>
                    <a:pt x="90" y="93"/>
                  </a:lnTo>
                  <a:lnTo>
                    <a:pt x="90" y="91"/>
                  </a:lnTo>
                  <a:lnTo>
                    <a:pt x="90" y="15"/>
                  </a:lnTo>
                  <a:lnTo>
                    <a:pt x="90" y="13"/>
                  </a:lnTo>
                  <a:lnTo>
                    <a:pt x="89" y="10"/>
                  </a:lnTo>
                  <a:lnTo>
                    <a:pt x="88" y="7"/>
                  </a:lnTo>
                  <a:lnTo>
                    <a:pt x="86" y="4"/>
                  </a:lnTo>
                  <a:lnTo>
                    <a:pt x="84" y="3"/>
                  </a:lnTo>
                  <a:lnTo>
                    <a:pt x="80" y="1"/>
                  </a:lnTo>
                  <a:lnTo>
                    <a:pt x="78" y="1"/>
                  </a:lnTo>
                  <a:lnTo>
                    <a:pt x="75" y="0"/>
                  </a:lnTo>
                  <a:lnTo>
                    <a:pt x="45" y="0"/>
                  </a:lnTo>
                  <a:lnTo>
                    <a:pt x="0" y="0"/>
                  </a:lnTo>
                  <a:lnTo>
                    <a:pt x="0" y="106"/>
                  </a:lnTo>
                  <a:lnTo>
                    <a:pt x="15" y="106"/>
                  </a:lnTo>
                  <a:lnTo>
                    <a:pt x="75"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Aptos Display" panose="020B0004020202020204" pitchFamily="34" charset="0"/>
              </a:endParaRPr>
            </a:p>
          </p:txBody>
        </p:sp>
        <p:sp>
          <p:nvSpPr>
            <p:cNvPr id="65" name="Freeform 484">
              <a:extLst>
                <a:ext uri="{FF2B5EF4-FFF2-40B4-BE49-F238E27FC236}">
                  <a16:creationId xmlns:a16="http://schemas.microsoft.com/office/drawing/2014/main" id="{292E4FA2-4BD9-3D2A-BEA3-DDFF28410162}"/>
                </a:ext>
              </a:extLst>
            </p:cNvPr>
            <p:cNvSpPr>
              <a:spLocks/>
            </p:cNvSpPr>
            <p:nvPr/>
          </p:nvSpPr>
          <p:spPr bwMode="auto">
            <a:xfrm>
              <a:off x="3171825" y="1484313"/>
              <a:ext cx="28575" cy="33338"/>
            </a:xfrm>
            <a:custGeom>
              <a:avLst/>
              <a:gdLst>
                <a:gd name="T0" fmla="*/ 15 w 90"/>
                <a:gd name="T1" fmla="*/ 106 h 106"/>
                <a:gd name="T2" fmla="*/ 90 w 90"/>
                <a:gd name="T3" fmla="*/ 106 h 106"/>
                <a:gd name="T4" fmla="*/ 90 w 90"/>
                <a:gd name="T5" fmla="*/ 0 h 106"/>
                <a:gd name="T6" fmla="*/ 15 w 90"/>
                <a:gd name="T7" fmla="*/ 0 h 106"/>
                <a:gd name="T8" fmla="*/ 11 w 90"/>
                <a:gd name="T9" fmla="*/ 1 h 106"/>
                <a:gd name="T10" fmla="*/ 9 w 90"/>
                <a:gd name="T11" fmla="*/ 1 h 106"/>
                <a:gd name="T12" fmla="*/ 6 w 90"/>
                <a:gd name="T13" fmla="*/ 3 h 106"/>
                <a:gd name="T14" fmla="*/ 4 w 90"/>
                <a:gd name="T15" fmla="*/ 4 h 106"/>
                <a:gd name="T16" fmla="*/ 2 w 90"/>
                <a:gd name="T17" fmla="*/ 7 h 106"/>
                <a:gd name="T18" fmla="*/ 1 w 90"/>
                <a:gd name="T19" fmla="*/ 10 h 106"/>
                <a:gd name="T20" fmla="*/ 0 w 90"/>
                <a:gd name="T21" fmla="*/ 13 h 106"/>
                <a:gd name="T22" fmla="*/ 0 w 90"/>
                <a:gd name="T23" fmla="*/ 15 h 106"/>
                <a:gd name="T24" fmla="*/ 0 w 90"/>
                <a:gd name="T25" fmla="*/ 90 h 106"/>
                <a:gd name="T26" fmla="*/ 0 w 90"/>
                <a:gd name="T27" fmla="*/ 93 h 106"/>
                <a:gd name="T28" fmla="*/ 1 w 90"/>
                <a:gd name="T29" fmla="*/ 96 h 106"/>
                <a:gd name="T30" fmla="*/ 2 w 90"/>
                <a:gd name="T31" fmla="*/ 99 h 106"/>
                <a:gd name="T32" fmla="*/ 4 w 90"/>
                <a:gd name="T33" fmla="*/ 101 h 106"/>
                <a:gd name="T34" fmla="*/ 6 w 90"/>
                <a:gd name="T35" fmla="*/ 103 h 106"/>
                <a:gd name="T36" fmla="*/ 9 w 90"/>
                <a:gd name="T37" fmla="*/ 104 h 106"/>
                <a:gd name="T38" fmla="*/ 11 w 90"/>
                <a:gd name="T39" fmla="*/ 105 h 106"/>
                <a:gd name="T40" fmla="*/ 15 w 90"/>
                <a:gd name="T41"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6">
                  <a:moveTo>
                    <a:pt x="15" y="106"/>
                  </a:moveTo>
                  <a:lnTo>
                    <a:pt x="90" y="106"/>
                  </a:lnTo>
                  <a:lnTo>
                    <a:pt x="90" y="0"/>
                  </a:lnTo>
                  <a:lnTo>
                    <a:pt x="15" y="0"/>
                  </a:lnTo>
                  <a:lnTo>
                    <a:pt x="11" y="1"/>
                  </a:lnTo>
                  <a:lnTo>
                    <a:pt x="9" y="1"/>
                  </a:lnTo>
                  <a:lnTo>
                    <a:pt x="6" y="3"/>
                  </a:lnTo>
                  <a:lnTo>
                    <a:pt x="4" y="4"/>
                  </a:lnTo>
                  <a:lnTo>
                    <a:pt x="2" y="7"/>
                  </a:lnTo>
                  <a:lnTo>
                    <a:pt x="1" y="10"/>
                  </a:lnTo>
                  <a:lnTo>
                    <a:pt x="0" y="13"/>
                  </a:lnTo>
                  <a:lnTo>
                    <a:pt x="0" y="15"/>
                  </a:lnTo>
                  <a:lnTo>
                    <a:pt x="0" y="90"/>
                  </a:lnTo>
                  <a:lnTo>
                    <a:pt x="0" y="93"/>
                  </a:lnTo>
                  <a:lnTo>
                    <a:pt x="1" y="96"/>
                  </a:lnTo>
                  <a:lnTo>
                    <a:pt x="2" y="99"/>
                  </a:lnTo>
                  <a:lnTo>
                    <a:pt x="4" y="101"/>
                  </a:lnTo>
                  <a:lnTo>
                    <a:pt x="6" y="103"/>
                  </a:lnTo>
                  <a:lnTo>
                    <a:pt x="9" y="104"/>
                  </a:lnTo>
                  <a:lnTo>
                    <a:pt x="11" y="105"/>
                  </a:lnTo>
                  <a:lnTo>
                    <a:pt x="15"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Aptos Display" panose="020B0004020202020204" pitchFamily="34" charset="0"/>
              </a:endParaRPr>
            </a:p>
          </p:txBody>
        </p:sp>
        <p:sp>
          <p:nvSpPr>
            <p:cNvPr id="66" name="Freeform 485">
              <a:extLst>
                <a:ext uri="{FF2B5EF4-FFF2-40B4-BE49-F238E27FC236}">
                  <a16:creationId xmlns:a16="http://schemas.microsoft.com/office/drawing/2014/main" id="{CFE301AF-D1B2-AADA-7FF0-1DA554D18171}"/>
                </a:ext>
              </a:extLst>
            </p:cNvPr>
            <p:cNvSpPr>
              <a:spLocks/>
            </p:cNvSpPr>
            <p:nvPr/>
          </p:nvSpPr>
          <p:spPr bwMode="auto">
            <a:xfrm>
              <a:off x="3278188" y="1368425"/>
              <a:ext cx="28575" cy="34925"/>
            </a:xfrm>
            <a:custGeom>
              <a:avLst/>
              <a:gdLst>
                <a:gd name="T0" fmla="*/ 90 w 90"/>
                <a:gd name="T1" fmla="*/ 92 h 107"/>
                <a:gd name="T2" fmla="*/ 90 w 90"/>
                <a:gd name="T3" fmla="*/ 15 h 107"/>
                <a:gd name="T4" fmla="*/ 90 w 90"/>
                <a:gd name="T5" fmla="*/ 13 h 107"/>
                <a:gd name="T6" fmla="*/ 89 w 90"/>
                <a:gd name="T7" fmla="*/ 10 h 107"/>
                <a:gd name="T8" fmla="*/ 88 w 90"/>
                <a:gd name="T9" fmla="*/ 8 h 107"/>
                <a:gd name="T10" fmla="*/ 86 w 90"/>
                <a:gd name="T11" fmla="*/ 6 h 107"/>
                <a:gd name="T12" fmla="*/ 84 w 90"/>
                <a:gd name="T13" fmla="*/ 4 h 107"/>
                <a:gd name="T14" fmla="*/ 80 w 90"/>
                <a:gd name="T15" fmla="*/ 3 h 107"/>
                <a:gd name="T16" fmla="*/ 78 w 90"/>
                <a:gd name="T17" fmla="*/ 2 h 107"/>
                <a:gd name="T18" fmla="*/ 75 w 90"/>
                <a:gd name="T19" fmla="*/ 2 h 107"/>
                <a:gd name="T20" fmla="*/ 0 w 90"/>
                <a:gd name="T21" fmla="*/ 0 h 107"/>
                <a:gd name="T22" fmla="*/ 0 w 90"/>
                <a:gd name="T23" fmla="*/ 107 h 107"/>
                <a:gd name="T24" fmla="*/ 75 w 90"/>
                <a:gd name="T25" fmla="*/ 107 h 107"/>
                <a:gd name="T26" fmla="*/ 78 w 90"/>
                <a:gd name="T27" fmla="*/ 106 h 107"/>
                <a:gd name="T28" fmla="*/ 80 w 90"/>
                <a:gd name="T29" fmla="*/ 106 h 107"/>
                <a:gd name="T30" fmla="*/ 84 w 90"/>
                <a:gd name="T31" fmla="*/ 103 h 107"/>
                <a:gd name="T32" fmla="*/ 86 w 90"/>
                <a:gd name="T33" fmla="*/ 102 h 107"/>
                <a:gd name="T34" fmla="*/ 88 w 90"/>
                <a:gd name="T35" fmla="*/ 100 h 107"/>
                <a:gd name="T36" fmla="*/ 89 w 90"/>
                <a:gd name="T37" fmla="*/ 97 h 107"/>
                <a:gd name="T38" fmla="*/ 90 w 90"/>
                <a:gd name="T39" fmla="*/ 95 h 107"/>
                <a:gd name="T40" fmla="*/ 90 w 90"/>
                <a:gd name="T41" fmla="*/ 9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7">
                  <a:moveTo>
                    <a:pt x="90" y="92"/>
                  </a:moveTo>
                  <a:lnTo>
                    <a:pt x="90" y="15"/>
                  </a:lnTo>
                  <a:lnTo>
                    <a:pt x="90" y="13"/>
                  </a:lnTo>
                  <a:lnTo>
                    <a:pt x="89" y="10"/>
                  </a:lnTo>
                  <a:lnTo>
                    <a:pt x="88" y="8"/>
                  </a:lnTo>
                  <a:lnTo>
                    <a:pt x="86" y="6"/>
                  </a:lnTo>
                  <a:lnTo>
                    <a:pt x="84" y="4"/>
                  </a:lnTo>
                  <a:lnTo>
                    <a:pt x="80" y="3"/>
                  </a:lnTo>
                  <a:lnTo>
                    <a:pt x="78" y="2"/>
                  </a:lnTo>
                  <a:lnTo>
                    <a:pt x="75" y="2"/>
                  </a:lnTo>
                  <a:lnTo>
                    <a:pt x="0" y="0"/>
                  </a:lnTo>
                  <a:lnTo>
                    <a:pt x="0" y="107"/>
                  </a:lnTo>
                  <a:lnTo>
                    <a:pt x="75" y="107"/>
                  </a:lnTo>
                  <a:lnTo>
                    <a:pt x="78" y="106"/>
                  </a:lnTo>
                  <a:lnTo>
                    <a:pt x="80" y="106"/>
                  </a:lnTo>
                  <a:lnTo>
                    <a:pt x="84" y="103"/>
                  </a:lnTo>
                  <a:lnTo>
                    <a:pt x="86" y="102"/>
                  </a:lnTo>
                  <a:lnTo>
                    <a:pt x="88" y="100"/>
                  </a:lnTo>
                  <a:lnTo>
                    <a:pt x="89" y="97"/>
                  </a:lnTo>
                  <a:lnTo>
                    <a:pt x="90" y="95"/>
                  </a:lnTo>
                  <a:lnTo>
                    <a:pt x="90"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Aptos Display" panose="020B0004020202020204" pitchFamily="34" charset="0"/>
              </a:endParaRPr>
            </a:p>
          </p:txBody>
        </p:sp>
        <p:sp>
          <p:nvSpPr>
            <p:cNvPr id="67" name="Freeform 486">
              <a:extLst>
                <a:ext uri="{FF2B5EF4-FFF2-40B4-BE49-F238E27FC236}">
                  <a16:creationId xmlns:a16="http://schemas.microsoft.com/office/drawing/2014/main" id="{DE9C7B54-0D1F-C2C5-8EF9-6C32F0858F89}"/>
                </a:ext>
              </a:extLst>
            </p:cNvPr>
            <p:cNvSpPr>
              <a:spLocks/>
            </p:cNvSpPr>
            <p:nvPr/>
          </p:nvSpPr>
          <p:spPr bwMode="auto">
            <a:xfrm>
              <a:off x="3181350" y="1368425"/>
              <a:ext cx="28575" cy="34925"/>
            </a:xfrm>
            <a:custGeom>
              <a:avLst/>
              <a:gdLst>
                <a:gd name="T0" fmla="*/ 15 w 90"/>
                <a:gd name="T1" fmla="*/ 107 h 107"/>
                <a:gd name="T2" fmla="*/ 90 w 90"/>
                <a:gd name="T3" fmla="*/ 107 h 107"/>
                <a:gd name="T4" fmla="*/ 90 w 90"/>
                <a:gd name="T5" fmla="*/ 0 h 107"/>
                <a:gd name="T6" fmla="*/ 15 w 90"/>
                <a:gd name="T7" fmla="*/ 0 h 107"/>
                <a:gd name="T8" fmla="*/ 11 w 90"/>
                <a:gd name="T9" fmla="*/ 2 h 107"/>
                <a:gd name="T10" fmla="*/ 9 w 90"/>
                <a:gd name="T11" fmla="*/ 3 h 107"/>
                <a:gd name="T12" fmla="*/ 6 w 90"/>
                <a:gd name="T13" fmla="*/ 4 h 107"/>
                <a:gd name="T14" fmla="*/ 4 w 90"/>
                <a:gd name="T15" fmla="*/ 6 h 107"/>
                <a:gd name="T16" fmla="*/ 3 w 90"/>
                <a:gd name="T17" fmla="*/ 8 h 107"/>
                <a:gd name="T18" fmla="*/ 1 w 90"/>
                <a:gd name="T19" fmla="*/ 10 h 107"/>
                <a:gd name="T20" fmla="*/ 0 w 90"/>
                <a:gd name="T21" fmla="*/ 13 h 107"/>
                <a:gd name="T22" fmla="*/ 0 w 90"/>
                <a:gd name="T23" fmla="*/ 17 h 107"/>
                <a:gd name="T24" fmla="*/ 0 w 90"/>
                <a:gd name="T25" fmla="*/ 92 h 107"/>
                <a:gd name="T26" fmla="*/ 0 w 90"/>
                <a:gd name="T27" fmla="*/ 95 h 107"/>
                <a:gd name="T28" fmla="*/ 1 w 90"/>
                <a:gd name="T29" fmla="*/ 97 h 107"/>
                <a:gd name="T30" fmla="*/ 3 w 90"/>
                <a:gd name="T31" fmla="*/ 100 h 107"/>
                <a:gd name="T32" fmla="*/ 4 w 90"/>
                <a:gd name="T33" fmla="*/ 102 h 107"/>
                <a:gd name="T34" fmla="*/ 6 w 90"/>
                <a:gd name="T35" fmla="*/ 103 h 107"/>
                <a:gd name="T36" fmla="*/ 9 w 90"/>
                <a:gd name="T37" fmla="*/ 106 h 107"/>
                <a:gd name="T38" fmla="*/ 11 w 90"/>
                <a:gd name="T39" fmla="*/ 106 h 107"/>
                <a:gd name="T40" fmla="*/ 15 w 90"/>
                <a:gd name="T41"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7">
                  <a:moveTo>
                    <a:pt x="15" y="107"/>
                  </a:moveTo>
                  <a:lnTo>
                    <a:pt x="90" y="107"/>
                  </a:lnTo>
                  <a:lnTo>
                    <a:pt x="90" y="0"/>
                  </a:lnTo>
                  <a:lnTo>
                    <a:pt x="15" y="0"/>
                  </a:lnTo>
                  <a:lnTo>
                    <a:pt x="11" y="2"/>
                  </a:lnTo>
                  <a:lnTo>
                    <a:pt x="9" y="3"/>
                  </a:lnTo>
                  <a:lnTo>
                    <a:pt x="6" y="4"/>
                  </a:lnTo>
                  <a:lnTo>
                    <a:pt x="4" y="6"/>
                  </a:lnTo>
                  <a:lnTo>
                    <a:pt x="3" y="8"/>
                  </a:lnTo>
                  <a:lnTo>
                    <a:pt x="1" y="10"/>
                  </a:lnTo>
                  <a:lnTo>
                    <a:pt x="0" y="13"/>
                  </a:lnTo>
                  <a:lnTo>
                    <a:pt x="0" y="17"/>
                  </a:lnTo>
                  <a:lnTo>
                    <a:pt x="0" y="92"/>
                  </a:lnTo>
                  <a:lnTo>
                    <a:pt x="0" y="95"/>
                  </a:lnTo>
                  <a:lnTo>
                    <a:pt x="1" y="97"/>
                  </a:lnTo>
                  <a:lnTo>
                    <a:pt x="3" y="100"/>
                  </a:lnTo>
                  <a:lnTo>
                    <a:pt x="4" y="102"/>
                  </a:lnTo>
                  <a:lnTo>
                    <a:pt x="6" y="103"/>
                  </a:lnTo>
                  <a:lnTo>
                    <a:pt x="9" y="106"/>
                  </a:lnTo>
                  <a:lnTo>
                    <a:pt x="11" y="106"/>
                  </a:lnTo>
                  <a:lnTo>
                    <a:pt x="15" y="1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Aptos Display" panose="020B0004020202020204" pitchFamily="34" charset="0"/>
              </a:endParaRPr>
            </a:p>
          </p:txBody>
        </p:sp>
        <p:sp>
          <p:nvSpPr>
            <p:cNvPr id="68" name="Freeform 487">
              <a:extLst>
                <a:ext uri="{FF2B5EF4-FFF2-40B4-BE49-F238E27FC236}">
                  <a16:creationId xmlns:a16="http://schemas.microsoft.com/office/drawing/2014/main" id="{1A3F285C-D45F-56A3-C2AF-D6D2E706B889}"/>
                </a:ext>
              </a:extLst>
            </p:cNvPr>
            <p:cNvSpPr>
              <a:spLocks/>
            </p:cNvSpPr>
            <p:nvPr/>
          </p:nvSpPr>
          <p:spPr bwMode="auto">
            <a:xfrm>
              <a:off x="3219450" y="1368425"/>
              <a:ext cx="49213" cy="34925"/>
            </a:xfrm>
            <a:custGeom>
              <a:avLst/>
              <a:gdLst>
                <a:gd name="T0" fmla="*/ 151 w 151"/>
                <a:gd name="T1" fmla="*/ 107 h 107"/>
                <a:gd name="T2" fmla="*/ 151 w 151"/>
                <a:gd name="T3" fmla="*/ 0 h 107"/>
                <a:gd name="T4" fmla="*/ 0 w 151"/>
                <a:gd name="T5" fmla="*/ 0 h 107"/>
                <a:gd name="T6" fmla="*/ 0 w 151"/>
                <a:gd name="T7" fmla="*/ 107 h 107"/>
                <a:gd name="T8" fmla="*/ 76 w 151"/>
                <a:gd name="T9" fmla="*/ 107 h 107"/>
                <a:gd name="T10" fmla="*/ 151 w 151"/>
                <a:gd name="T11" fmla="*/ 107 h 107"/>
              </a:gdLst>
              <a:ahLst/>
              <a:cxnLst>
                <a:cxn ang="0">
                  <a:pos x="T0" y="T1"/>
                </a:cxn>
                <a:cxn ang="0">
                  <a:pos x="T2" y="T3"/>
                </a:cxn>
                <a:cxn ang="0">
                  <a:pos x="T4" y="T5"/>
                </a:cxn>
                <a:cxn ang="0">
                  <a:pos x="T6" y="T7"/>
                </a:cxn>
                <a:cxn ang="0">
                  <a:pos x="T8" y="T9"/>
                </a:cxn>
                <a:cxn ang="0">
                  <a:pos x="T10" y="T11"/>
                </a:cxn>
              </a:cxnLst>
              <a:rect l="0" t="0" r="r" b="b"/>
              <a:pathLst>
                <a:path w="151" h="107">
                  <a:moveTo>
                    <a:pt x="151" y="107"/>
                  </a:moveTo>
                  <a:lnTo>
                    <a:pt x="151" y="0"/>
                  </a:lnTo>
                  <a:lnTo>
                    <a:pt x="0" y="0"/>
                  </a:lnTo>
                  <a:lnTo>
                    <a:pt x="0" y="107"/>
                  </a:lnTo>
                  <a:lnTo>
                    <a:pt x="76" y="107"/>
                  </a:lnTo>
                  <a:lnTo>
                    <a:pt x="151" y="1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Aptos Display" panose="020B0004020202020204" pitchFamily="34" charset="0"/>
              </a:endParaRPr>
            </a:p>
          </p:txBody>
        </p:sp>
        <p:sp>
          <p:nvSpPr>
            <p:cNvPr id="69" name="Freeform 488">
              <a:extLst>
                <a:ext uri="{FF2B5EF4-FFF2-40B4-BE49-F238E27FC236}">
                  <a16:creationId xmlns:a16="http://schemas.microsoft.com/office/drawing/2014/main" id="{FC665505-833D-6571-2060-3E32A02F4EDB}"/>
                </a:ext>
              </a:extLst>
            </p:cNvPr>
            <p:cNvSpPr>
              <a:spLocks/>
            </p:cNvSpPr>
            <p:nvPr/>
          </p:nvSpPr>
          <p:spPr bwMode="auto">
            <a:xfrm>
              <a:off x="3411538" y="1598613"/>
              <a:ext cx="28575" cy="33338"/>
            </a:xfrm>
            <a:custGeom>
              <a:avLst/>
              <a:gdLst>
                <a:gd name="T0" fmla="*/ 75 w 91"/>
                <a:gd name="T1" fmla="*/ 0 h 106"/>
                <a:gd name="T2" fmla="*/ 45 w 91"/>
                <a:gd name="T3" fmla="*/ 0 h 106"/>
                <a:gd name="T4" fmla="*/ 0 w 91"/>
                <a:gd name="T5" fmla="*/ 0 h 106"/>
                <a:gd name="T6" fmla="*/ 0 w 91"/>
                <a:gd name="T7" fmla="*/ 106 h 106"/>
                <a:gd name="T8" fmla="*/ 75 w 91"/>
                <a:gd name="T9" fmla="*/ 106 h 106"/>
                <a:gd name="T10" fmla="*/ 79 w 91"/>
                <a:gd name="T11" fmla="*/ 106 h 106"/>
                <a:gd name="T12" fmla="*/ 81 w 91"/>
                <a:gd name="T13" fmla="*/ 104 h 106"/>
                <a:gd name="T14" fmla="*/ 84 w 91"/>
                <a:gd name="T15" fmla="*/ 103 h 106"/>
                <a:gd name="T16" fmla="*/ 86 w 91"/>
                <a:gd name="T17" fmla="*/ 101 h 106"/>
                <a:gd name="T18" fmla="*/ 88 w 91"/>
                <a:gd name="T19" fmla="*/ 99 h 106"/>
                <a:gd name="T20" fmla="*/ 89 w 91"/>
                <a:gd name="T21" fmla="*/ 97 h 106"/>
                <a:gd name="T22" fmla="*/ 91 w 91"/>
                <a:gd name="T23" fmla="*/ 94 h 106"/>
                <a:gd name="T24" fmla="*/ 91 w 91"/>
                <a:gd name="T25" fmla="*/ 91 h 106"/>
                <a:gd name="T26" fmla="*/ 91 w 91"/>
                <a:gd name="T27" fmla="*/ 15 h 106"/>
                <a:gd name="T28" fmla="*/ 91 w 91"/>
                <a:gd name="T29" fmla="*/ 12 h 106"/>
                <a:gd name="T30" fmla="*/ 89 w 91"/>
                <a:gd name="T31" fmla="*/ 10 h 106"/>
                <a:gd name="T32" fmla="*/ 88 w 91"/>
                <a:gd name="T33" fmla="*/ 7 h 106"/>
                <a:gd name="T34" fmla="*/ 86 w 91"/>
                <a:gd name="T35" fmla="*/ 5 h 106"/>
                <a:gd name="T36" fmla="*/ 84 w 91"/>
                <a:gd name="T37" fmla="*/ 4 h 106"/>
                <a:gd name="T38" fmla="*/ 81 w 91"/>
                <a:gd name="T39" fmla="*/ 2 h 106"/>
                <a:gd name="T40" fmla="*/ 79 w 91"/>
                <a:gd name="T41" fmla="*/ 2 h 106"/>
                <a:gd name="T42" fmla="*/ 75 w 91"/>
                <a:gd name="T43" fmla="*/ 0 h 106"/>
                <a:gd name="T44" fmla="*/ 75 w 91"/>
                <a:gd name="T45"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 h="106">
                  <a:moveTo>
                    <a:pt x="75" y="0"/>
                  </a:moveTo>
                  <a:lnTo>
                    <a:pt x="45" y="0"/>
                  </a:lnTo>
                  <a:lnTo>
                    <a:pt x="0" y="0"/>
                  </a:lnTo>
                  <a:lnTo>
                    <a:pt x="0" y="106"/>
                  </a:lnTo>
                  <a:lnTo>
                    <a:pt x="75" y="106"/>
                  </a:lnTo>
                  <a:lnTo>
                    <a:pt x="79" y="106"/>
                  </a:lnTo>
                  <a:lnTo>
                    <a:pt x="81" y="104"/>
                  </a:lnTo>
                  <a:lnTo>
                    <a:pt x="84" y="103"/>
                  </a:lnTo>
                  <a:lnTo>
                    <a:pt x="86" y="101"/>
                  </a:lnTo>
                  <a:lnTo>
                    <a:pt x="88" y="99"/>
                  </a:lnTo>
                  <a:lnTo>
                    <a:pt x="89" y="97"/>
                  </a:lnTo>
                  <a:lnTo>
                    <a:pt x="91" y="94"/>
                  </a:lnTo>
                  <a:lnTo>
                    <a:pt x="91" y="91"/>
                  </a:lnTo>
                  <a:lnTo>
                    <a:pt x="91" y="15"/>
                  </a:lnTo>
                  <a:lnTo>
                    <a:pt x="91" y="12"/>
                  </a:lnTo>
                  <a:lnTo>
                    <a:pt x="89" y="10"/>
                  </a:lnTo>
                  <a:lnTo>
                    <a:pt x="88" y="7"/>
                  </a:lnTo>
                  <a:lnTo>
                    <a:pt x="86" y="5"/>
                  </a:lnTo>
                  <a:lnTo>
                    <a:pt x="84" y="4"/>
                  </a:lnTo>
                  <a:lnTo>
                    <a:pt x="81" y="2"/>
                  </a:lnTo>
                  <a:lnTo>
                    <a:pt x="79" y="2"/>
                  </a:lnTo>
                  <a:lnTo>
                    <a:pt x="75"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Aptos Display" panose="020B0004020202020204" pitchFamily="34" charset="0"/>
              </a:endParaRPr>
            </a:p>
          </p:txBody>
        </p:sp>
        <p:sp>
          <p:nvSpPr>
            <p:cNvPr id="70" name="Freeform 489">
              <a:extLst>
                <a:ext uri="{FF2B5EF4-FFF2-40B4-BE49-F238E27FC236}">
                  <a16:creationId xmlns:a16="http://schemas.microsoft.com/office/drawing/2014/main" id="{FB8D4C23-96A8-5506-0B83-0971631DE81F}"/>
                </a:ext>
              </a:extLst>
            </p:cNvPr>
            <p:cNvSpPr>
              <a:spLocks/>
            </p:cNvSpPr>
            <p:nvPr/>
          </p:nvSpPr>
          <p:spPr bwMode="auto">
            <a:xfrm>
              <a:off x="3316288" y="1598613"/>
              <a:ext cx="28575" cy="33338"/>
            </a:xfrm>
            <a:custGeom>
              <a:avLst/>
              <a:gdLst>
                <a:gd name="T0" fmla="*/ 0 w 90"/>
                <a:gd name="T1" fmla="*/ 15 h 106"/>
                <a:gd name="T2" fmla="*/ 0 w 90"/>
                <a:gd name="T3" fmla="*/ 91 h 106"/>
                <a:gd name="T4" fmla="*/ 0 w 90"/>
                <a:gd name="T5" fmla="*/ 94 h 106"/>
                <a:gd name="T6" fmla="*/ 1 w 90"/>
                <a:gd name="T7" fmla="*/ 97 h 106"/>
                <a:gd name="T8" fmla="*/ 3 w 90"/>
                <a:gd name="T9" fmla="*/ 99 h 106"/>
                <a:gd name="T10" fmla="*/ 4 w 90"/>
                <a:gd name="T11" fmla="*/ 101 h 106"/>
                <a:gd name="T12" fmla="*/ 6 w 90"/>
                <a:gd name="T13" fmla="*/ 103 h 106"/>
                <a:gd name="T14" fmla="*/ 10 w 90"/>
                <a:gd name="T15" fmla="*/ 104 h 106"/>
                <a:gd name="T16" fmla="*/ 12 w 90"/>
                <a:gd name="T17" fmla="*/ 106 h 106"/>
                <a:gd name="T18" fmla="*/ 15 w 90"/>
                <a:gd name="T19" fmla="*/ 106 h 106"/>
                <a:gd name="T20" fmla="*/ 90 w 90"/>
                <a:gd name="T21" fmla="*/ 106 h 106"/>
                <a:gd name="T22" fmla="*/ 90 w 90"/>
                <a:gd name="T23" fmla="*/ 0 h 106"/>
                <a:gd name="T24" fmla="*/ 15 w 90"/>
                <a:gd name="T25" fmla="*/ 0 h 106"/>
                <a:gd name="T26" fmla="*/ 12 w 90"/>
                <a:gd name="T27" fmla="*/ 0 h 106"/>
                <a:gd name="T28" fmla="*/ 10 w 90"/>
                <a:gd name="T29" fmla="*/ 2 h 106"/>
                <a:gd name="T30" fmla="*/ 6 w 90"/>
                <a:gd name="T31" fmla="*/ 4 h 106"/>
                <a:gd name="T32" fmla="*/ 4 w 90"/>
                <a:gd name="T33" fmla="*/ 5 h 106"/>
                <a:gd name="T34" fmla="*/ 3 w 90"/>
                <a:gd name="T35" fmla="*/ 7 h 106"/>
                <a:gd name="T36" fmla="*/ 1 w 90"/>
                <a:gd name="T37" fmla="*/ 10 h 106"/>
                <a:gd name="T38" fmla="*/ 0 w 90"/>
                <a:gd name="T39" fmla="*/ 12 h 106"/>
                <a:gd name="T40" fmla="*/ 0 w 90"/>
                <a:gd name="T41" fmla="*/ 1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6">
                  <a:moveTo>
                    <a:pt x="0" y="15"/>
                  </a:moveTo>
                  <a:lnTo>
                    <a:pt x="0" y="91"/>
                  </a:lnTo>
                  <a:lnTo>
                    <a:pt x="0" y="94"/>
                  </a:lnTo>
                  <a:lnTo>
                    <a:pt x="1" y="97"/>
                  </a:lnTo>
                  <a:lnTo>
                    <a:pt x="3" y="99"/>
                  </a:lnTo>
                  <a:lnTo>
                    <a:pt x="4" y="101"/>
                  </a:lnTo>
                  <a:lnTo>
                    <a:pt x="6" y="103"/>
                  </a:lnTo>
                  <a:lnTo>
                    <a:pt x="10" y="104"/>
                  </a:lnTo>
                  <a:lnTo>
                    <a:pt x="12" y="106"/>
                  </a:lnTo>
                  <a:lnTo>
                    <a:pt x="15" y="106"/>
                  </a:lnTo>
                  <a:lnTo>
                    <a:pt x="90" y="106"/>
                  </a:lnTo>
                  <a:lnTo>
                    <a:pt x="90" y="0"/>
                  </a:lnTo>
                  <a:lnTo>
                    <a:pt x="15" y="0"/>
                  </a:lnTo>
                  <a:lnTo>
                    <a:pt x="12" y="0"/>
                  </a:lnTo>
                  <a:lnTo>
                    <a:pt x="10" y="2"/>
                  </a:lnTo>
                  <a:lnTo>
                    <a:pt x="6" y="4"/>
                  </a:lnTo>
                  <a:lnTo>
                    <a:pt x="4" y="5"/>
                  </a:lnTo>
                  <a:lnTo>
                    <a:pt x="3" y="7"/>
                  </a:lnTo>
                  <a:lnTo>
                    <a:pt x="1" y="10"/>
                  </a:lnTo>
                  <a:lnTo>
                    <a:pt x="0" y="12"/>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Aptos Display" panose="020B0004020202020204" pitchFamily="34" charset="0"/>
              </a:endParaRPr>
            </a:p>
          </p:txBody>
        </p:sp>
        <p:sp>
          <p:nvSpPr>
            <p:cNvPr id="71" name="Freeform 490">
              <a:extLst>
                <a:ext uri="{FF2B5EF4-FFF2-40B4-BE49-F238E27FC236}">
                  <a16:creationId xmlns:a16="http://schemas.microsoft.com/office/drawing/2014/main" id="{E8980B5A-222F-DEDC-B641-A17459C628C8}"/>
                </a:ext>
              </a:extLst>
            </p:cNvPr>
            <p:cNvSpPr>
              <a:spLocks/>
            </p:cNvSpPr>
            <p:nvPr/>
          </p:nvSpPr>
          <p:spPr bwMode="auto">
            <a:xfrm>
              <a:off x="3354388" y="1598613"/>
              <a:ext cx="47625" cy="33338"/>
            </a:xfrm>
            <a:custGeom>
              <a:avLst/>
              <a:gdLst>
                <a:gd name="T0" fmla="*/ 0 w 151"/>
                <a:gd name="T1" fmla="*/ 0 h 106"/>
                <a:gd name="T2" fmla="*/ 0 w 151"/>
                <a:gd name="T3" fmla="*/ 106 h 106"/>
                <a:gd name="T4" fmla="*/ 151 w 151"/>
                <a:gd name="T5" fmla="*/ 106 h 106"/>
                <a:gd name="T6" fmla="*/ 151 w 151"/>
                <a:gd name="T7" fmla="*/ 0 h 106"/>
                <a:gd name="T8" fmla="*/ 45 w 151"/>
                <a:gd name="T9" fmla="*/ 0 h 106"/>
                <a:gd name="T10" fmla="*/ 0 w 151"/>
                <a:gd name="T11" fmla="*/ 0 h 106"/>
              </a:gdLst>
              <a:ahLst/>
              <a:cxnLst>
                <a:cxn ang="0">
                  <a:pos x="T0" y="T1"/>
                </a:cxn>
                <a:cxn ang="0">
                  <a:pos x="T2" y="T3"/>
                </a:cxn>
                <a:cxn ang="0">
                  <a:pos x="T4" y="T5"/>
                </a:cxn>
                <a:cxn ang="0">
                  <a:pos x="T6" y="T7"/>
                </a:cxn>
                <a:cxn ang="0">
                  <a:pos x="T8" y="T9"/>
                </a:cxn>
                <a:cxn ang="0">
                  <a:pos x="T10" y="T11"/>
                </a:cxn>
              </a:cxnLst>
              <a:rect l="0" t="0" r="r" b="b"/>
              <a:pathLst>
                <a:path w="151" h="106">
                  <a:moveTo>
                    <a:pt x="0" y="0"/>
                  </a:moveTo>
                  <a:lnTo>
                    <a:pt x="0" y="106"/>
                  </a:lnTo>
                  <a:lnTo>
                    <a:pt x="151" y="106"/>
                  </a:lnTo>
                  <a:lnTo>
                    <a:pt x="151" y="0"/>
                  </a:lnTo>
                  <a:lnTo>
                    <a:pt x="45"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Aptos Display" panose="020B0004020202020204" pitchFamily="34" charset="0"/>
              </a:endParaRPr>
            </a:p>
          </p:txBody>
        </p:sp>
        <p:sp>
          <p:nvSpPr>
            <p:cNvPr id="72" name="Freeform 491">
              <a:extLst>
                <a:ext uri="{FF2B5EF4-FFF2-40B4-BE49-F238E27FC236}">
                  <a16:creationId xmlns:a16="http://schemas.microsoft.com/office/drawing/2014/main" id="{3058F053-50E1-4BE9-CEB5-6D469964ADFD}"/>
                </a:ext>
              </a:extLst>
            </p:cNvPr>
            <p:cNvSpPr>
              <a:spLocks/>
            </p:cNvSpPr>
            <p:nvPr/>
          </p:nvSpPr>
          <p:spPr bwMode="auto">
            <a:xfrm>
              <a:off x="3373438" y="1560513"/>
              <a:ext cx="47625" cy="33338"/>
            </a:xfrm>
            <a:custGeom>
              <a:avLst/>
              <a:gdLst>
                <a:gd name="T0" fmla="*/ 150 w 150"/>
                <a:gd name="T1" fmla="*/ 0 h 105"/>
                <a:gd name="T2" fmla="*/ 105 w 150"/>
                <a:gd name="T3" fmla="*/ 0 h 105"/>
                <a:gd name="T4" fmla="*/ 0 w 150"/>
                <a:gd name="T5" fmla="*/ 0 h 105"/>
                <a:gd name="T6" fmla="*/ 0 w 150"/>
                <a:gd name="T7" fmla="*/ 105 h 105"/>
                <a:gd name="T8" fmla="*/ 105 w 150"/>
                <a:gd name="T9" fmla="*/ 105 h 105"/>
                <a:gd name="T10" fmla="*/ 150 w 150"/>
                <a:gd name="T11" fmla="*/ 105 h 105"/>
                <a:gd name="T12" fmla="*/ 150 w 150"/>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150" h="105">
                  <a:moveTo>
                    <a:pt x="150" y="0"/>
                  </a:moveTo>
                  <a:lnTo>
                    <a:pt x="105" y="0"/>
                  </a:lnTo>
                  <a:lnTo>
                    <a:pt x="0" y="0"/>
                  </a:lnTo>
                  <a:lnTo>
                    <a:pt x="0" y="105"/>
                  </a:lnTo>
                  <a:lnTo>
                    <a:pt x="105" y="105"/>
                  </a:lnTo>
                  <a:lnTo>
                    <a:pt x="150" y="105"/>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Aptos Display" panose="020B0004020202020204" pitchFamily="34" charset="0"/>
              </a:endParaRPr>
            </a:p>
          </p:txBody>
        </p:sp>
        <p:sp>
          <p:nvSpPr>
            <p:cNvPr id="73" name="Freeform 492">
              <a:extLst>
                <a:ext uri="{FF2B5EF4-FFF2-40B4-BE49-F238E27FC236}">
                  <a16:creationId xmlns:a16="http://schemas.microsoft.com/office/drawing/2014/main" id="{252B27CB-023C-ACC8-5825-F9439CCC0115}"/>
                </a:ext>
              </a:extLst>
            </p:cNvPr>
            <p:cNvSpPr>
              <a:spLocks/>
            </p:cNvSpPr>
            <p:nvPr/>
          </p:nvSpPr>
          <p:spPr bwMode="auto">
            <a:xfrm>
              <a:off x="3335338" y="1560513"/>
              <a:ext cx="28575" cy="33338"/>
            </a:xfrm>
            <a:custGeom>
              <a:avLst/>
              <a:gdLst>
                <a:gd name="T0" fmla="*/ 90 w 90"/>
                <a:gd name="T1" fmla="*/ 0 h 105"/>
                <a:gd name="T2" fmla="*/ 45 w 90"/>
                <a:gd name="T3" fmla="*/ 0 h 105"/>
                <a:gd name="T4" fmla="*/ 15 w 90"/>
                <a:gd name="T5" fmla="*/ 0 h 105"/>
                <a:gd name="T6" fmla="*/ 12 w 90"/>
                <a:gd name="T7" fmla="*/ 0 h 105"/>
                <a:gd name="T8" fmla="*/ 10 w 90"/>
                <a:gd name="T9" fmla="*/ 1 h 105"/>
                <a:gd name="T10" fmla="*/ 7 w 90"/>
                <a:gd name="T11" fmla="*/ 2 h 105"/>
                <a:gd name="T12" fmla="*/ 4 w 90"/>
                <a:gd name="T13" fmla="*/ 5 h 105"/>
                <a:gd name="T14" fmla="*/ 3 w 90"/>
                <a:gd name="T15" fmla="*/ 7 h 105"/>
                <a:gd name="T16" fmla="*/ 1 w 90"/>
                <a:gd name="T17" fmla="*/ 10 h 105"/>
                <a:gd name="T18" fmla="*/ 1 w 90"/>
                <a:gd name="T19" fmla="*/ 12 h 105"/>
                <a:gd name="T20" fmla="*/ 0 w 90"/>
                <a:gd name="T21" fmla="*/ 15 h 105"/>
                <a:gd name="T22" fmla="*/ 0 w 90"/>
                <a:gd name="T23" fmla="*/ 90 h 105"/>
                <a:gd name="T24" fmla="*/ 1 w 90"/>
                <a:gd name="T25" fmla="*/ 94 h 105"/>
                <a:gd name="T26" fmla="*/ 1 w 90"/>
                <a:gd name="T27" fmla="*/ 97 h 105"/>
                <a:gd name="T28" fmla="*/ 3 w 90"/>
                <a:gd name="T29" fmla="*/ 99 h 105"/>
                <a:gd name="T30" fmla="*/ 4 w 90"/>
                <a:gd name="T31" fmla="*/ 101 h 105"/>
                <a:gd name="T32" fmla="*/ 7 w 90"/>
                <a:gd name="T33" fmla="*/ 103 h 105"/>
                <a:gd name="T34" fmla="*/ 10 w 90"/>
                <a:gd name="T35" fmla="*/ 104 h 105"/>
                <a:gd name="T36" fmla="*/ 12 w 90"/>
                <a:gd name="T37" fmla="*/ 105 h 105"/>
                <a:gd name="T38" fmla="*/ 15 w 90"/>
                <a:gd name="T39" fmla="*/ 105 h 105"/>
                <a:gd name="T40" fmla="*/ 45 w 90"/>
                <a:gd name="T41" fmla="*/ 105 h 105"/>
                <a:gd name="T42" fmla="*/ 90 w 90"/>
                <a:gd name="T43" fmla="*/ 105 h 105"/>
                <a:gd name="T44" fmla="*/ 90 w 90"/>
                <a:gd name="T45"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05">
                  <a:moveTo>
                    <a:pt x="90" y="0"/>
                  </a:moveTo>
                  <a:lnTo>
                    <a:pt x="45" y="0"/>
                  </a:lnTo>
                  <a:lnTo>
                    <a:pt x="15" y="0"/>
                  </a:lnTo>
                  <a:lnTo>
                    <a:pt x="12" y="0"/>
                  </a:lnTo>
                  <a:lnTo>
                    <a:pt x="10" y="1"/>
                  </a:lnTo>
                  <a:lnTo>
                    <a:pt x="7" y="2"/>
                  </a:lnTo>
                  <a:lnTo>
                    <a:pt x="4" y="5"/>
                  </a:lnTo>
                  <a:lnTo>
                    <a:pt x="3" y="7"/>
                  </a:lnTo>
                  <a:lnTo>
                    <a:pt x="1" y="10"/>
                  </a:lnTo>
                  <a:lnTo>
                    <a:pt x="1" y="12"/>
                  </a:lnTo>
                  <a:lnTo>
                    <a:pt x="0" y="15"/>
                  </a:lnTo>
                  <a:lnTo>
                    <a:pt x="0" y="90"/>
                  </a:lnTo>
                  <a:lnTo>
                    <a:pt x="1" y="94"/>
                  </a:lnTo>
                  <a:lnTo>
                    <a:pt x="1" y="97"/>
                  </a:lnTo>
                  <a:lnTo>
                    <a:pt x="3" y="99"/>
                  </a:lnTo>
                  <a:lnTo>
                    <a:pt x="4" y="101"/>
                  </a:lnTo>
                  <a:lnTo>
                    <a:pt x="7" y="103"/>
                  </a:lnTo>
                  <a:lnTo>
                    <a:pt x="10" y="104"/>
                  </a:lnTo>
                  <a:lnTo>
                    <a:pt x="12" y="105"/>
                  </a:lnTo>
                  <a:lnTo>
                    <a:pt x="15" y="105"/>
                  </a:lnTo>
                  <a:lnTo>
                    <a:pt x="45" y="105"/>
                  </a:lnTo>
                  <a:lnTo>
                    <a:pt x="90" y="105"/>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Aptos Display" panose="020B0004020202020204" pitchFamily="34" charset="0"/>
              </a:endParaRPr>
            </a:p>
          </p:txBody>
        </p:sp>
        <p:sp>
          <p:nvSpPr>
            <p:cNvPr id="74" name="Freeform 493">
              <a:extLst>
                <a:ext uri="{FF2B5EF4-FFF2-40B4-BE49-F238E27FC236}">
                  <a16:creationId xmlns:a16="http://schemas.microsoft.com/office/drawing/2014/main" id="{FC105718-C2F2-4CDA-72B6-3293467BE1CC}"/>
                </a:ext>
              </a:extLst>
            </p:cNvPr>
            <p:cNvSpPr>
              <a:spLocks/>
            </p:cNvSpPr>
            <p:nvPr/>
          </p:nvSpPr>
          <p:spPr bwMode="auto">
            <a:xfrm>
              <a:off x="3430588" y="1560513"/>
              <a:ext cx="28575" cy="33338"/>
            </a:xfrm>
            <a:custGeom>
              <a:avLst/>
              <a:gdLst>
                <a:gd name="T0" fmla="*/ 76 w 91"/>
                <a:gd name="T1" fmla="*/ 0 h 105"/>
                <a:gd name="T2" fmla="*/ 0 w 91"/>
                <a:gd name="T3" fmla="*/ 0 h 105"/>
                <a:gd name="T4" fmla="*/ 0 w 91"/>
                <a:gd name="T5" fmla="*/ 105 h 105"/>
                <a:gd name="T6" fmla="*/ 76 w 91"/>
                <a:gd name="T7" fmla="*/ 105 h 105"/>
                <a:gd name="T8" fmla="*/ 79 w 91"/>
                <a:gd name="T9" fmla="*/ 105 h 105"/>
                <a:gd name="T10" fmla="*/ 82 w 91"/>
                <a:gd name="T11" fmla="*/ 104 h 105"/>
                <a:gd name="T12" fmla="*/ 84 w 91"/>
                <a:gd name="T13" fmla="*/ 103 h 105"/>
                <a:gd name="T14" fmla="*/ 86 w 91"/>
                <a:gd name="T15" fmla="*/ 101 h 105"/>
                <a:gd name="T16" fmla="*/ 88 w 91"/>
                <a:gd name="T17" fmla="*/ 99 h 105"/>
                <a:gd name="T18" fmla="*/ 89 w 91"/>
                <a:gd name="T19" fmla="*/ 97 h 105"/>
                <a:gd name="T20" fmla="*/ 91 w 91"/>
                <a:gd name="T21" fmla="*/ 94 h 105"/>
                <a:gd name="T22" fmla="*/ 91 w 91"/>
                <a:gd name="T23" fmla="*/ 90 h 105"/>
                <a:gd name="T24" fmla="*/ 91 w 91"/>
                <a:gd name="T25" fmla="*/ 15 h 105"/>
                <a:gd name="T26" fmla="*/ 91 w 91"/>
                <a:gd name="T27" fmla="*/ 12 h 105"/>
                <a:gd name="T28" fmla="*/ 89 w 91"/>
                <a:gd name="T29" fmla="*/ 9 h 105"/>
                <a:gd name="T30" fmla="*/ 88 w 91"/>
                <a:gd name="T31" fmla="*/ 7 h 105"/>
                <a:gd name="T32" fmla="*/ 86 w 91"/>
                <a:gd name="T33" fmla="*/ 5 h 105"/>
                <a:gd name="T34" fmla="*/ 84 w 91"/>
                <a:gd name="T35" fmla="*/ 2 h 105"/>
                <a:gd name="T36" fmla="*/ 82 w 91"/>
                <a:gd name="T37" fmla="*/ 1 h 105"/>
                <a:gd name="T38" fmla="*/ 79 w 91"/>
                <a:gd name="T39" fmla="*/ 0 h 105"/>
                <a:gd name="T40" fmla="*/ 76 w 91"/>
                <a:gd name="T41"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1" h="105">
                  <a:moveTo>
                    <a:pt x="76" y="0"/>
                  </a:moveTo>
                  <a:lnTo>
                    <a:pt x="0" y="0"/>
                  </a:lnTo>
                  <a:lnTo>
                    <a:pt x="0" y="105"/>
                  </a:lnTo>
                  <a:lnTo>
                    <a:pt x="76" y="105"/>
                  </a:lnTo>
                  <a:lnTo>
                    <a:pt x="79" y="105"/>
                  </a:lnTo>
                  <a:lnTo>
                    <a:pt x="82" y="104"/>
                  </a:lnTo>
                  <a:lnTo>
                    <a:pt x="84" y="103"/>
                  </a:lnTo>
                  <a:lnTo>
                    <a:pt x="86" y="101"/>
                  </a:lnTo>
                  <a:lnTo>
                    <a:pt x="88" y="99"/>
                  </a:lnTo>
                  <a:lnTo>
                    <a:pt x="89" y="97"/>
                  </a:lnTo>
                  <a:lnTo>
                    <a:pt x="91" y="94"/>
                  </a:lnTo>
                  <a:lnTo>
                    <a:pt x="91" y="90"/>
                  </a:lnTo>
                  <a:lnTo>
                    <a:pt x="91" y="15"/>
                  </a:lnTo>
                  <a:lnTo>
                    <a:pt x="91" y="12"/>
                  </a:lnTo>
                  <a:lnTo>
                    <a:pt x="89" y="9"/>
                  </a:lnTo>
                  <a:lnTo>
                    <a:pt x="88" y="7"/>
                  </a:lnTo>
                  <a:lnTo>
                    <a:pt x="86" y="5"/>
                  </a:lnTo>
                  <a:lnTo>
                    <a:pt x="84" y="2"/>
                  </a:lnTo>
                  <a:lnTo>
                    <a:pt x="82" y="1"/>
                  </a:lnTo>
                  <a:lnTo>
                    <a:pt x="79" y="0"/>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Aptos Display" panose="020B0004020202020204" pitchFamily="34" charset="0"/>
              </a:endParaRPr>
            </a:p>
          </p:txBody>
        </p:sp>
        <p:sp>
          <p:nvSpPr>
            <p:cNvPr id="75" name="Freeform 494">
              <a:extLst>
                <a:ext uri="{FF2B5EF4-FFF2-40B4-BE49-F238E27FC236}">
                  <a16:creationId xmlns:a16="http://schemas.microsoft.com/office/drawing/2014/main" id="{7570F2EF-B6CF-1847-FFCE-469D84F3241D}"/>
                </a:ext>
              </a:extLst>
            </p:cNvPr>
            <p:cNvSpPr>
              <a:spLocks/>
            </p:cNvSpPr>
            <p:nvPr/>
          </p:nvSpPr>
          <p:spPr bwMode="auto">
            <a:xfrm>
              <a:off x="3411538" y="1522413"/>
              <a:ext cx="28575" cy="33338"/>
            </a:xfrm>
            <a:custGeom>
              <a:avLst/>
              <a:gdLst>
                <a:gd name="T0" fmla="*/ 75 w 91"/>
                <a:gd name="T1" fmla="*/ 105 h 105"/>
                <a:gd name="T2" fmla="*/ 79 w 91"/>
                <a:gd name="T3" fmla="*/ 105 h 105"/>
                <a:gd name="T4" fmla="*/ 81 w 91"/>
                <a:gd name="T5" fmla="*/ 104 h 105"/>
                <a:gd name="T6" fmla="*/ 84 w 91"/>
                <a:gd name="T7" fmla="*/ 102 h 105"/>
                <a:gd name="T8" fmla="*/ 86 w 91"/>
                <a:gd name="T9" fmla="*/ 101 h 105"/>
                <a:gd name="T10" fmla="*/ 88 w 91"/>
                <a:gd name="T11" fmla="*/ 99 h 105"/>
                <a:gd name="T12" fmla="*/ 89 w 91"/>
                <a:gd name="T13" fmla="*/ 96 h 105"/>
                <a:gd name="T14" fmla="*/ 91 w 91"/>
                <a:gd name="T15" fmla="*/ 93 h 105"/>
                <a:gd name="T16" fmla="*/ 91 w 91"/>
                <a:gd name="T17" fmla="*/ 90 h 105"/>
                <a:gd name="T18" fmla="*/ 91 w 91"/>
                <a:gd name="T19" fmla="*/ 15 h 105"/>
                <a:gd name="T20" fmla="*/ 91 w 91"/>
                <a:gd name="T21" fmla="*/ 12 h 105"/>
                <a:gd name="T22" fmla="*/ 89 w 91"/>
                <a:gd name="T23" fmla="*/ 9 h 105"/>
                <a:gd name="T24" fmla="*/ 88 w 91"/>
                <a:gd name="T25" fmla="*/ 7 h 105"/>
                <a:gd name="T26" fmla="*/ 86 w 91"/>
                <a:gd name="T27" fmla="*/ 4 h 105"/>
                <a:gd name="T28" fmla="*/ 84 w 91"/>
                <a:gd name="T29" fmla="*/ 2 h 105"/>
                <a:gd name="T30" fmla="*/ 81 w 91"/>
                <a:gd name="T31" fmla="*/ 1 h 105"/>
                <a:gd name="T32" fmla="*/ 79 w 91"/>
                <a:gd name="T33" fmla="*/ 0 h 105"/>
                <a:gd name="T34" fmla="*/ 75 w 91"/>
                <a:gd name="T35" fmla="*/ 0 h 105"/>
                <a:gd name="T36" fmla="*/ 0 w 91"/>
                <a:gd name="T37" fmla="*/ 0 h 105"/>
                <a:gd name="T38" fmla="*/ 0 w 91"/>
                <a:gd name="T39" fmla="*/ 105 h 105"/>
                <a:gd name="T40" fmla="*/ 45 w 91"/>
                <a:gd name="T41" fmla="*/ 105 h 105"/>
                <a:gd name="T42" fmla="*/ 75 w 91"/>
                <a:gd name="T43"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105">
                  <a:moveTo>
                    <a:pt x="75" y="105"/>
                  </a:moveTo>
                  <a:lnTo>
                    <a:pt x="79" y="105"/>
                  </a:lnTo>
                  <a:lnTo>
                    <a:pt x="81" y="104"/>
                  </a:lnTo>
                  <a:lnTo>
                    <a:pt x="84" y="102"/>
                  </a:lnTo>
                  <a:lnTo>
                    <a:pt x="86" y="101"/>
                  </a:lnTo>
                  <a:lnTo>
                    <a:pt x="88" y="99"/>
                  </a:lnTo>
                  <a:lnTo>
                    <a:pt x="89" y="96"/>
                  </a:lnTo>
                  <a:lnTo>
                    <a:pt x="91" y="93"/>
                  </a:lnTo>
                  <a:lnTo>
                    <a:pt x="91" y="90"/>
                  </a:lnTo>
                  <a:lnTo>
                    <a:pt x="91" y="15"/>
                  </a:lnTo>
                  <a:lnTo>
                    <a:pt x="91" y="12"/>
                  </a:lnTo>
                  <a:lnTo>
                    <a:pt x="89" y="9"/>
                  </a:lnTo>
                  <a:lnTo>
                    <a:pt x="88" y="7"/>
                  </a:lnTo>
                  <a:lnTo>
                    <a:pt x="86" y="4"/>
                  </a:lnTo>
                  <a:lnTo>
                    <a:pt x="84" y="2"/>
                  </a:lnTo>
                  <a:lnTo>
                    <a:pt x="81" y="1"/>
                  </a:lnTo>
                  <a:lnTo>
                    <a:pt x="79" y="0"/>
                  </a:lnTo>
                  <a:lnTo>
                    <a:pt x="75" y="0"/>
                  </a:lnTo>
                  <a:lnTo>
                    <a:pt x="0" y="0"/>
                  </a:lnTo>
                  <a:lnTo>
                    <a:pt x="0" y="105"/>
                  </a:lnTo>
                  <a:lnTo>
                    <a:pt x="45" y="105"/>
                  </a:lnTo>
                  <a:lnTo>
                    <a:pt x="75"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Aptos Display" panose="020B0004020202020204" pitchFamily="34" charset="0"/>
              </a:endParaRPr>
            </a:p>
          </p:txBody>
        </p:sp>
        <p:sp>
          <p:nvSpPr>
            <p:cNvPr id="76" name="Freeform 495">
              <a:extLst>
                <a:ext uri="{FF2B5EF4-FFF2-40B4-BE49-F238E27FC236}">
                  <a16:creationId xmlns:a16="http://schemas.microsoft.com/office/drawing/2014/main" id="{5D108A9D-C636-F316-A580-F2CF093CAF76}"/>
                </a:ext>
              </a:extLst>
            </p:cNvPr>
            <p:cNvSpPr>
              <a:spLocks/>
            </p:cNvSpPr>
            <p:nvPr/>
          </p:nvSpPr>
          <p:spPr bwMode="auto">
            <a:xfrm>
              <a:off x="3354388" y="1522413"/>
              <a:ext cx="47625" cy="33338"/>
            </a:xfrm>
            <a:custGeom>
              <a:avLst/>
              <a:gdLst>
                <a:gd name="T0" fmla="*/ 151 w 151"/>
                <a:gd name="T1" fmla="*/ 105 h 105"/>
                <a:gd name="T2" fmla="*/ 151 w 151"/>
                <a:gd name="T3" fmla="*/ 0 h 105"/>
                <a:gd name="T4" fmla="*/ 0 w 151"/>
                <a:gd name="T5" fmla="*/ 0 h 105"/>
                <a:gd name="T6" fmla="*/ 0 w 151"/>
                <a:gd name="T7" fmla="*/ 105 h 105"/>
                <a:gd name="T8" fmla="*/ 45 w 151"/>
                <a:gd name="T9" fmla="*/ 105 h 105"/>
                <a:gd name="T10" fmla="*/ 151 w 151"/>
                <a:gd name="T11" fmla="*/ 105 h 105"/>
              </a:gdLst>
              <a:ahLst/>
              <a:cxnLst>
                <a:cxn ang="0">
                  <a:pos x="T0" y="T1"/>
                </a:cxn>
                <a:cxn ang="0">
                  <a:pos x="T2" y="T3"/>
                </a:cxn>
                <a:cxn ang="0">
                  <a:pos x="T4" y="T5"/>
                </a:cxn>
                <a:cxn ang="0">
                  <a:pos x="T6" y="T7"/>
                </a:cxn>
                <a:cxn ang="0">
                  <a:pos x="T8" y="T9"/>
                </a:cxn>
                <a:cxn ang="0">
                  <a:pos x="T10" y="T11"/>
                </a:cxn>
              </a:cxnLst>
              <a:rect l="0" t="0" r="r" b="b"/>
              <a:pathLst>
                <a:path w="151" h="105">
                  <a:moveTo>
                    <a:pt x="151" y="105"/>
                  </a:moveTo>
                  <a:lnTo>
                    <a:pt x="151" y="0"/>
                  </a:lnTo>
                  <a:lnTo>
                    <a:pt x="0" y="0"/>
                  </a:lnTo>
                  <a:lnTo>
                    <a:pt x="0" y="105"/>
                  </a:lnTo>
                  <a:lnTo>
                    <a:pt x="45" y="105"/>
                  </a:lnTo>
                  <a:lnTo>
                    <a:pt x="151"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Aptos Display" panose="020B0004020202020204" pitchFamily="34" charset="0"/>
              </a:endParaRPr>
            </a:p>
          </p:txBody>
        </p:sp>
        <p:sp>
          <p:nvSpPr>
            <p:cNvPr id="77" name="Freeform 496">
              <a:extLst>
                <a:ext uri="{FF2B5EF4-FFF2-40B4-BE49-F238E27FC236}">
                  <a16:creationId xmlns:a16="http://schemas.microsoft.com/office/drawing/2014/main" id="{997149F4-0DF9-E2A0-FF3A-1A6F566FE875}"/>
                </a:ext>
              </a:extLst>
            </p:cNvPr>
            <p:cNvSpPr>
              <a:spLocks/>
            </p:cNvSpPr>
            <p:nvPr/>
          </p:nvSpPr>
          <p:spPr bwMode="auto">
            <a:xfrm>
              <a:off x="3316288" y="1522413"/>
              <a:ext cx="28575" cy="33338"/>
            </a:xfrm>
            <a:custGeom>
              <a:avLst/>
              <a:gdLst>
                <a:gd name="T0" fmla="*/ 0 w 90"/>
                <a:gd name="T1" fmla="*/ 15 h 105"/>
                <a:gd name="T2" fmla="*/ 0 w 90"/>
                <a:gd name="T3" fmla="*/ 90 h 105"/>
                <a:gd name="T4" fmla="*/ 0 w 90"/>
                <a:gd name="T5" fmla="*/ 93 h 105"/>
                <a:gd name="T6" fmla="*/ 1 w 90"/>
                <a:gd name="T7" fmla="*/ 96 h 105"/>
                <a:gd name="T8" fmla="*/ 3 w 90"/>
                <a:gd name="T9" fmla="*/ 99 h 105"/>
                <a:gd name="T10" fmla="*/ 4 w 90"/>
                <a:gd name="T11" fmla="*/ 101 h 105"/>
                <a:gd name="T12" fmla="*/ 6 w 90"/>
                <a:gd name="T13" fmla="*/ 102 h 105"/>
                <a:gd name="T14" fmla="*/ 10 w 90"/>
                <a:gd name="T15" fmla="*/ 104 h 105"/>
                <a:gd name="T16" fmla="*/ 12 w 90"/>
                <a:gd name="T17" fmla="*/ 105 h 105"/>
                <a:gd name="T18" fmla="*/ 15 w 90"/>
                <a:gd name="T19" fmla="*/ 105 h 105"/>
                <a:gd name="T20" fmla="*/ 90 w 90"/>
                <a:gd name="T21" fmla="*/ 105 h 105"/>
                <a:gd name="T22" fmla="*/ 90 w 90"/>
                <a:gd name="T23" fmla="*/ 0 h 105"/>
                <a:gd name="T24" fmla="*/ 15 w 90"/>
                <a:gd name="T25" fmla="*/ 0 h 105"/>
                <a:gd name="T26" fmla="*/ 12 w 90"/>
                <a:gd name="T27" fmla="*/ 0 h 105"/>
                <a:gd name="T28" fmla="*/ 10 w 90"/>
                <a:gd name="T29" fmla="*/ 1 h 105"/>
                <a:gd name="T30" fmla="*/ 6 w 90"/>
                <a:gd name="T31" fmla="*/ 2 h 105"/>
                <a:gd name="T32" fmla="*/ 4 w 90"/>
                <a:gd name="T33" fmla="*/ 4 h 105"/>
                <a:gd name="T34" fmla="*/ 3 w 90"/>
                <a:gd name="T35" fmla="*/ 7 h 105"/>
                <a:gd name="T36" fmla="*/ 1 w 90"/>
                <a:gd name="T37" fmla="*/ 9 h 105"/>
                <a:gd name="T38" fmla="*/ 0 w 90"/>
                <a:gd name="T39" fmla="*/ 12 h 105"/>
                <a:gd name="T40" fmla="*/ 0 w 90"/>
                <a:gd name="T41" fmla="*/ 1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5">
                  <a:moveTo>
                    <a:pt x="0" y="15"/>
                  </a:moveTo>
                  <a:lnTo>
                    <a:pt x="0" y="90"/>
                  </a:lnTo>
                  <a:lnTo>
                    <a:pt x="0" y="93"/>
                  </a:lnTo>
                  <a:lnTo>
                    <a:pt x="1" y="96"/>
                  </a:lnTo>
                  <a:lnTo>
                    <a:pt x="3" y="99"/>
                  </a:lnTo>
                  <a:lnTo>
                    <a:pt x="4" y="101"/>
                  </a:lnTo>
                  <a:lnTo>
                    <a:pt x="6" y="102"/>
                  </a:lnTo>
                  <a:lnTo>
                    <a:pt x="10" y="104"/>
                  </a:lnTo>
                  <a:lnTo>
                    <a:pt x="12" y="105"/>
                  </a:lnTo>
                  <a:lnTo>
                    <a:pt x="15" y="105"/>
                  </a:lnTo>
                  <a:lnTo>
                    <a:pt x="90" y="105"/>
                  </a:lnTo>
                  <a:lnTo>
                    <a:pt x="90" y="0"/>
                  </a:lnTo>
                  <a:lnTo>
                    <a:pt x="15" y="0"/>
                  </a:lnTo>
                  <a:lnTo>
                    <a:pt x="12" y="0"/>
                  </a:lnTo>
                  <a:lnTo>
                    <a:pt x="10" y="1"/>
                  </a:lnTo>
                  <a:lnTo>
                    <a:pt x="6" y="2"/>
                  </a:lnTo>
                  <a:lnTo>
                    <a:pt x="4" y="4"/>
                  </a:lnTo>
                  <a:lnTo>
                    <a:pt x="3" y="7"/>
                  </a:lnTo>
                  <a:lnTo>
                    <a:pt x="1" y="9"/>
                  </a:lnTo>
                  <a:lnTo>
                    <a:pt x="0" y="12"/>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Aptos Display" panose="020B0004020202020204" pitchFamily="34" charset="0"/>
              </a:endParaRPr>
            </a:p>
          </p:txBody>
        </p:sp>
      </p:grpSp>
      <p:sp>
        <p:nvSpPr>
          <p:cNvPr id="78" name="Rectangle 77">
            <a:extLst>
              <a:ext uri="{FF2B5EF4-FFF2-40B4-BE49-F238E27FC236}">
                <a16:creationId xmlns:a16="http://schemas.microsoft.com/office/drawing/2014/main" id="{5C0A6D57-9DC0-FE4D-85B4-5BFD56D55D1D}"/>
              </a:ext>
            </a:extLst>
          </p:cNvPr>
          <p:cNvSpPr/>
          <p:nvPr/>
        </p:nvSpPr>
        <p:spPr>
          <a:xfrm>
            <a:off x="8528185" y="1824062"/>
            <a:ext cx="3419021" cy="676896"/>
          </a:xfrm>
          <a:prstGeom prst="rect">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r>
              <a:rPr lang="en-US" sz="1600">
                <a:latin typeface="Aptos Display" panose="020B0004020202020204" pitchFamily="34" charset="0"/>
              </a:rPr>
              <a:t>Arima time series model: Uses present score to predict future score</a:t>
            </a:r>
          </a:p>
        </p:txBody>
      </p:sp>
      <p:sp>
        <p:nvSpPr>
          <p:cNvPr id="81" name="Rectangle 80">
            <a:extLst>
              <a:ext uri="{FF2B5EF4-FFF2-40B4-BE49-F238E27FC236}">
                <a16:creationId xmlns:a16="http://schemas.microsoft.com/office/drawing/2014/main" id="{90DBDAC0-1D71-B8B7-FE0C-1FCCADE34EAB}"/>
              </a:ext>
            </a:extLst>
          </p:cNvPr>
          <p:cNvSpPr/>
          <p:nvPr/>
        </p:nvSpPr>
        <p:spPr>
          <a:xfrm>
            <a:off x="8528185" y="2824182"/>
            <a:ext cx="3419021" cy="31326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a:solidFill>
                  <a:schemeClr val="bg1"/>
                </a:solidFill>
                <a:latin typeface="Aptos Display" panose="020B0004020202020204" pitchFamily="34" charset="0"/>
              </a:rPr>
              <a:t>RMSE value</a:t>
            </a:r>
          </a:p>
        </p:txBody>
      </p:sp>
      <p:sp>
        <p:nvSpPr>
          <p:cNvPr id="82" name="Rectangle 81">
            <a:extLst>
              <a:ext uri="{FF2B5EF4-FFF2-40B4-BE49-F238E27FC236}">
                <a16:creationId xmlns:a16="http://schemas.microsoft.com/office/drawing/2014/main" id="{B19E92B0-9E40-88A6-3BEE-7A73A79BEA78}"/>
              </a:ext>
            </a:extLst>
          </p:cNvPr>
          <p:cNvSpPr/>
          <p:nvPr/>
        </p:nvSpPr>
        <p:spPr>
          <a:xfrm>
            <a:off x="8528185" y="2497534"/>
            <a:ext cx="3419021" cy="3295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a:solidFill>
                  <a:schemeClr val="bg1"/>
                </a:solidFill>
                <a:latin typeface="Aptos Display" panose="020B0004020202020204" pitchFamily="34" charset="0"/>
              </a:rPr>
              <a:t>MAE value </a:t>
            </a:r>
          </a:p>
        </p:txBody>
      </p:sp>
      <p:sp>
        <p:nvSpPr>
          <p:cNvPr id="83" name="Oval 82">
            <a:extLst>
              <a:ext uri="{FF2B5EF4-FFF2-40B4-BE49-F238E27FC236}">
                <a16:creationId xmlns:a16="http://schemas.microsoft.com/office/drawing/2014/main" id="{7DEB3DA1-891E-787E-C920-061C363603F2}"/>
              </a:ext>
              <a:ext uri="{C183D7F6-B498-43B3-948B-1728B52AA6E4}">
                <adec:decorative xmlns:adec="http://schemas.microsoft.com/office/drawing/2017/decorative" val="1"/>
              </a:ext>
            </a:extLst>
          </p:cNvPr>
          <p:cNvSpPr/>
          <p:nvPr/>
        </p:nvSpPr>
        <p:spPr>
          <a:xfrm>
            <a:off x="9955891" y="1134181"/>
            <a:ext cx="657225" cy="657225"/>
          </a:xfrm>
          <a:prstGeom prst="ellipse">
            <a:avLst/>
          </a:prstGeom>
          <a:solidFill>
            <a:srgbClr val="CE295E"/>
          </a:solidFill>
          <a:ln w="28575">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5" name="Rectangle 84">
            <a:extLst>
              <a:ext uri="{FF2B5EF4-FFF2-40B4-BE49-F238E27FC236}">
                <a16:creationId xmlns:a16="http://schemas.microsoft.com/office/drawing/2014/main" id="{2AC81BD0-2851-64D7-BB43-2EEAA883049F}"/>
              </a:ext>
            </a:extLst>
          </p:cNvPr>
          <p:cNvSpPr/>
          <p:nvPr/>
        </p:nvSpPr>
        <p:spPr>
          <a:xfrm>
            <a:off x="10946223" y="2492732"/>
            <a:ext cx="914400" cy="338554"/>
          </a:xfrm>
          <a:prstGeom prst="rect">
            <a:avLst/>
          </a:prstGeom>
        </p:spPr>
        <p:txBody>
          <a:bodyPr wrap="none" anchor="ctr">
            <a:noAutofit/>
          </a:bodyPr>
          <a:lstStyle/>
          <a:p>
            <a:pPr algn="r">
              <a:spcBef>
                <a:spcPts val="600"/>
              </a:spcBef>
            </a:pPr>
            <a:r>
              <a:rPr lang="en-US" sz="1600">
                <a:solidFill>
                  <a:schemeClr val="bg1"/>
                </a:solidFill>
                <a:latin typeface="Aptos Display" panose="020B0004020202020204" pitchFamily="34" charset="0"/>
              </a:rPr>
              <a:t>32.38</a:t>
            </a:r>
          </a:p>
        </p:txBody>
      </p:sp>
      <p:sp>
        <p:nvSpPr>
          <p:cNvPr id="86" name="Rectangle 85">
            <a:extLst>
              <a:ext uri="{FF2B5EF4-FFF2-40B4-BE49-F238E27FC236}">
                <a16:creationId xmlns:a16="http://schemas.microsoft.com/office/drawing/2014/main" id="{647E2FE2-F108-233F-61A9-A5EEAE60EC03}"/>
              </a:ext>
            </a:extLst>
          </p:cNvPr>
          <p:cNvSpPr/>
          <p:nvPr/>
        </p:nvSpPr>
        <p:spPr>
          <a:xfrm>
            <a:off x="10728784" y="2786653"/>
            <a:ext cx="914400" cy="338554"/>
          </a:xfrm>
          <a:prstGeom prst="rect">
            <a:avLst/>
          </a:prstGeom>
        </p:spPr>
        <p:txBody>
          <a:bodyPr wrap="none" anchor="ctr">
            <a:normAutofit/>
          </a:bodyPr>
          <a:lstStyle/>
          <a:p>
            <a:pPr algn="r">
              <a:spcBef>
                <a:spcPts val="600"/>
              </a:spcBef>
            </a:pPr>
            <a:r>
              <a:rPr lang="en-US" sz="1600">
                <a:solidFill>
                  <a:schemeClr val="bg1"/>
                </a:solidFill>
                <a:latin typeface="Aptos Display" panose="020B0004020202020204" pitchFamily="34" charset="0"/>
              </a:rPr>
              <a:t>35</a:t>
            </a:r>
          </a:p>
        </p:txBody>
      </p:sp>
      <p:sp>
        <p:nvSpPr>
          <p:cNvPr id="87" name="Rectangle 86">
            <a:extLst>
              <a:ext uri="{FF2B5EF4-FFF2-40B4-BE49-F238E27FC236}">
                <a16:creationId xmlns:a16="http://schemas.microsoft.com/office/drawing/2014/main" id="{52B2C082-C33D-DF43-3878-2C35438180FF}"/>
              </a:ext>
            </a:extLst>
          </p:cNvPr>
          <p:cNvSpPr/>
          <p:nvPr/>
        </p:nvSpPr>
        <p:spPr>
          <a:xfrm>
            <a:off x="10915743" y="3195445"/>
            <a:ext cx="914400" cy="338554"/>
          </a:xfrm>
          <a:prstGeom prst="rect">
            <a:avLst/>
          </a:prstGeom>
        </p:spPr>
        <p:txBody>
          <a:bodyPr wrap="none" anchor="ctr">
            <a:normAutofit/>
          </a:bodyPr>
          <a:lstStyle/>
          <a:p>
            <a:pPr algn="r">
              <a:spcBef>
                <a:spcPts val="600"/>
              </a:spcBef>
            </a:pPr>
            <a:r>
              <a:rPr lang="en-US" sz="1600">
                <a:solidFill>
                  <a:schemeClr val="bg1"/>
                </a:solidFill>
                <a:latin typeface="Aptos Display" panose="020B0004020202020204" pitchFamily="34" charset="0"/>
              </a:rPr>
              <a:t>$186.54</a:t>
            </a:r>
          </a:p>
        </p:txBody>
      </p:sp>
      <p:grpSp>
        <p:nvGrpSpPr>
          <p:cNvPr id="88" name="Group 87" descr="This is an icon of a credit card. ">
            <a:extLst>
              <a:ext uri="{FF2B5EF4-FFF2-40B4-BE49-F238E27FC236}">
                <a16:creationId xmlns:a16="http://schemas.microsoft.com/office/drawing/2014/main" id="{BAE898FF-4B56-D513-AF8D-7EA169875D13}"/>
              </a:ext>
            </a:extLst>
          </p:cNvPr>
          <p:cNvGrpSpPr/>
          <p:nvPr/>
        </p:nvGrpSpPr>
        <p:grpSpPr>
          <a:xfrm>
            <a:off x="10141629" y="1385611"/>
            <a:ext cx="287338" cy="200025"/>
            <a:chOff x="877888" y="1966913"/>
            <a:chExt cx="287338" cy="200025"/>
          </a:xfrm>
          <a:solidFill>
            <a:schemeClr val="bg1"/>
          </a:solidFill>
        </p:grpSpPr>
        <p:sp>
          <p:nvSpPr>
            <p:cNvPr id="89" name="Freeform 433">
              <a:extLst>
                <a:ext uri="{FF2B5EF4-FFF2-40B4-BE49-F238E27FC236}">
                  <a16:creationId xmlns:a16="http://schemas.microsoft.com/office/drawing/2014/main" id="{98F61878-740A-EB92-DE2A-9F9618080EC9}"/>
                </a:ext>
              </a:extLst>
            </p:cNvPr>
            <p:cNvSpPr>
              <a:spLocks noEditPoints="1"/>
            </p:cNvSpPr>
            <p:nvPr/>
          </p:nvSpPr>
          <p:spPr bwMode="auto">
            <a:xfrm>
              <a:off x="877888" y="1966913"/>
              <a:ext cx="287338" cy="200025"/>
            </a:xfrm>
            <a:custGeom>
              <a:avLst/>
              <a:gdLst>
                <a:gd name="T0" fmla="*/ 550 w 903"/>
                <a:gd name="T1" fmla="*/ 473 h 632"/>
                <a:gd name="T2" fmla="*/ 491 w 903"/>
                <a:gd name="T3" fmla="*/ 438 h 632"/>
                <a:gd name="T4" fmla="*/ 499 w 903"/>
                <a:gd name="T5" fmla="*/ 388 h 632"/>
                <a:gd name="T6" fmla="*/ 512 w 903"/>
                <a:gd name="T7" fmla="*/ 331 h 632"/>
                <a:gd name="T8" fmla="*/ 507 w 903"/>
                <a:gd name="T9" fmla="*/ 272 h 632"/>
                <a:gd name="T10" fmla="*/ 486 w 903"/>
                <a:gd name="T11" fmla="*/ 219 h 632"/>
                <a:gd name="T12" fmla="*/ 519 w 903"/>
                <a:gd name="T13" fmla="*/ 173 h 632"/>
                <a:gd name="T14" fmla="*/ 585 w 903"/>
                <a:gd name="T15" fmla="*/ 151 h 632"/>
                <a:gd name="T16" fmla="*/ 651 w 903"/>
                <a:gd name="T17" fmla="*/ 158 h 632"/>
                <a:gd name="T18" fmla="*/ 708 w 903"/>
                <a:gd name="T19" fmla="*/ 189 h 632"/>
                <a:gd name="T20" fmla="*/ 748 w 903"/>
                <a:gd name="T21" fmla="*/ 237 h 632"/>
                <a:gd name="T22" fmla="*/ 767 w 903"/>
                <a:gd name="T23" fmla="*/ 299 h 632"/>
                <a:gd name="T24" fmla="*/ 760 w 903"/>
                <a:gd name="T25" fmla="*/ 366 h 632"/>
                <a:gd name="T26" fmla="*/ 730 w 903"/>
                <a:gd name="T27" fmla="*/ 422 h 632"/>
                <a:gd name="T28" fmla="*/ 681 w 903"/>
                <a:gd name="T29" fmla="*/ 461 h 632"/>
                <a:gd name="T30" fmla="*/ 619 w 903"/>
                <a:gd name="T31" fmla="*/ 481 h 632"/>
                <a:gd name="T32" fmla="*/ 392 w 903"/>
                <a:gd name="T33" fmla="*/ 422 h 632"/>
                <a:gd name="T34" fmla="*/ 387 w 903"/>
                <a:gd name="T35" fmla="*/ 466 h 632"/>
                <a:gd name="T36" fmla="*/ 331 w 903"/>
                <a:gd name="T37" fmla="*/ 452 h 632"/>
                <a:gd name="T38" fmla="*/ 307 w 903"/>
                <a:gd name="T39" fmla="*/ 482 h 632"/>
                <a:gd name="T40" fmla="*/ 268 w 903"/>
                <a:gd name="T41" fmla="*/ 474 h 632"/>
                <a:gd name="T42" fmla="*/ 241 w 903"/>
                <a:gd name="T43" fmla="*/ 452 h 632"/>
                <a:gd name="T44" fmla="*/ 199 w 903"/>
                <a:gd name="T45" fmla="*/ 432 h 632"/>
                <a:gd name="T46" fmla="*/ 174 w 903"/>
                <a:gd name="T47" fmla="*/ 400 h 632"/>
                <a:gd name="T48" fmla="*/ 158 w 903"/>
                <a:gd name="T49" fmla="*/ 361 h 632"/>
                <a:gd name="T50" fmla="*/ 181 w 903"/>
                <a:gd name="T51" fmla="*/ 301 h 632"/>
                <a:gd name="T52" fmla="*/ 181 w 903"/>
                <a:gd name="T53" fmla="*/ 271 h 632"/>
                <a:gd name="T54" fmla="*/ 179 w 903"/>
                <a:gd name="T55" fmla="*/ 223 h 632"/>
                <a:gd name="T56" fmla="*/ 206 w 903"/>
                <a:gd name="T57" fmla="*/ 193 h 632"/>
                <a:gd name="T58" fmla="*/ 241 w 903"/>
                <a:gd name="T59" fmla="*/ 168 h 632"/>
                <a:gd name="T60" fmla="*/ 277 w 903"/>
                <a:gd name="T61" fmla="*/ 156 h 632"/>
                <a:gd name="T62" fmla="*/ 316 w 903"/>
                <a:gd name="T63" fmla="*/ 150 h 632"/>
                <a:gd name="T64" fmla="*/ 362 w 903"/>
                <a:gd name="T65" fmla="*/ 180 h 632"/>
                <a:gd name="T66" fmla="*/ 400 w 903"/>
                <a:gd name="T67" fmla="*/ 173 h 632"/>
                <a:gd name="T68" fmla="*/ 422 w 903"/>
                <a:gd name="T69" fmla="*/ 210 h 632"/>
                <a:gd name="T70" fmla="*/ 447 w 903"/>
                <a:gd name="T71" fmla="*/ 216 h 632"/>
                <a:gd name="T72" fmla="*/ 472 w 903"/>
                <a:gd name="T73" fmla="*/ 259 h 632"/>
                <a:gd name="T74" fmla="*/ 482 w 903"/>
                <a:gd name="T75" fmla="*/ 301 h 632"/>
                <a:gd name="T76" fmla="*/ 482 w 903"/>
                <a:gd name="T77" fmla="*/ 331 h 632"/>
                <a:gd name="T78" fmla="*/ 472 w 903"/>
                <a:gd name="T79" fmla="*/ 373 h 632"/>
                <a:gd name="T80" fmla="*/ 447 w 903"/>
                <a:gd name="T81" fmla="*/ 417 h 632"/>
                <a:gd name="T82" fmla="*/ 422 w 903"/>
                <a:gd name="T83" fmla="*/ 444 h 632"/>
                <a:gd name="T84" fmla="*/ 60 w 903"/>
                <a:gd name="T85" fmla="*/ 1 h 632"/>
                <a:gd name="T86" fmla="*/ 33 w 903"/>
                <a:gd name="T87" fmla="*/ 13 h 632"/>
                <a:gd name="T88" fmla="*/ 13 w 903"/>
                <a:gd name="T89" fmla="*/ 33 h 632"/>
                <a:gd name="T90" fmla="*/ 2 w 903"/>
                <a:gd name="T91" fmla="*/ 60 h 632"/>
                <a:gd name="T92" fmla="*/ 1 w 903"/>
                <a:gd name="T93" fmla="*/ 564 h 632"/>
                <a:gd name="T94" fmla="*/ 10 w 903"/>
                <a:gd name="T95" fmla="*/ 593 h 632"/>
                <a:gd name="T96" fmla="*/ 28 w 903"/>
                <a:gd name="T97" fmla="*/ 615 h 632"/>
                <a:gd name="T98" fmla="*/ 54 w 903"/>
                <a:gd name="T99" fmla="*/ 629 h 632"/>
                <a:gd name="T100" fmla="*/ 828 w 903"/>
                <a:gd name="T101" fmla="*/ 632 h 632"/>
                <a:gd name="T102" fmla="*/ 857 w 903"/>
                <a:gd name="T103" fmla="*/ 626 h 632"/>
                <a:gd name="T104" fmla="*/ 882 w 903"/>
                <a:gd name="T105" fmla="*/ 610 h 632"/>
                <a:gd name="T106" fmla="*/ 898 w 903"/>
                <a:gd name="T107" fmla="*/ 587 h 632"/>
                <a:gd name="T108" fmla="*/ 903 w 903"/>
                <a:gd name="T109" fmla="*/ 557 h 632"/>
                <a:gd name="T110" fmla="*/ 900 w 903"/>
                <a:gd name="T111" fmla="*/ 53 h 632"/>
                <a:gd name="T112" fmla="*/ 886 w 903"/>
                <a:gd name="T113" fmla="*/ 27 h 632"/>
                <a:gd name="T114" fmla="*/ 865 w 903"/>
                <a:gd name="T115" fmla="*/ 9 h 632"/>
                <a:gd name="T116" fmla="*/ 836 w 903"/>
                <a:gd name="T117" fmla="*/ 0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3" h="632">
                  <a:moveTo>
                    <a:pt x="603" y="482"/>
                  </a:moveTo>
                  <a:lnTo>
                    <a:pt x="585" y="481"/>
                  </a:lnTo>
                  <a:lnTo>
                    <a:pt x="567" y="478"/>
                  </a:lnTo>
                  <a:lnTo>
                    <a:pt x="550" y="473"/>
                  </a:lnTo>
                  <a:lnTo>
                    <a:pt x="534" y="467"/>
                  </a:lnTo>
                  <a:lnTo>
                    <a:pt x="519" y="459"/>
                  </a:lnTo>
                  <a:lnTo>
                    <a:pt x="504" y="449"/>
                  </a:lnTo>
                  <a:lnTo>
                    <a:pt x="491" y="438"/>
                  </a:lnTo>
                  <a:lnTo>
                    <a:pt x="478" y="426"/>
                  </a:lnTo>
                  <a:lnTo>
                    <a:pt x="486" y="413"/>
                  </a:lnTo>
                  <a:lnTo>
                    <a:pt x="492" y="401"/>
                  </a:lnTo>
                  <a:lnTo>
                    <a:pt x="499" y="388"/>
                  </a:lnTo>
                  <a:lnTo>
                    <a:pt x="503" y="374"/>
                  </a:lnTo>
                  <a:lnTo>
                    <a:pt x="507" y="360"/>
                  </a:lnTo>
                  <a:lnTo>
                    <a:pt x="510" y="345"/>
                  </a:lnTo>
                  <a:lnTo>
                    <a:pt x="512" y="331"/>
                  </a:lnTo>
                  <a:lnTo>
                    <a:pt x="512" y="316"/>
                  </a:lnTo>
                  <a:lnTo>
                    <a:pt x="512" y="301"/>
                  </a:lnTo>
                  <a:lnTo>
                    <a:pt x="510" y="286"/>
                  </a:lnTo>
                  <a:lnTo>
                    <a:pt x="507" y="272"/>
                  </a:lnTo>
                  <a:lnTo>
                    <a:pt x="503" y="257"/>
                  </a:lnTo>
                  <a:lnTo>
                    <a:pt x="499" y="245"/>
                  </a:lnTo>
                  <a:lnTo>
                    <a:pt x="492" y="232"/>
                  </a:lnTo>
                  <a:lnTo>
                    <a:pt x="486" y="219"/>
                  </a:lnTo>
                  <a:lnTo>
                    <a:pt x="478" y="207"/>
                  </a:lnTo>
                  <a:lnTo>
                    <a:pt x="491" y="194"/>
                  </a:lnTo>
                  <a:lnTo>
                    <a:pt x="504" y="182"/>
                  </a:lnTo>
                  <a:lnTo>
                    <a:pt x="519" y="173"/>
                  </a:lnTo>
                  <a:lnTo>
                    <a:pt x="534" y="165"/>
                  </a:lnTo>
                  <a:lnTo>
                    <a:pt x="550" y="159"/>
                  </a:lnTo>
                  <a:lnTo>
                    <a:pt x="567" y="154"/>
                  </a:lnTo>
                  <a:lnTo>
                    <a:pt x="585" y="151"/>
                  </a:lnTo>
                  <a:lnTo>
                    <a:pt x="603" y="150"/>
                  </a:lnTo>
                  <a:lnTo>
                    <a:pt x="619" y="151"/>
                  </a:lnTo>
                  <a:lnTo>
                    <a:pt x="636" y="153"/>
                  </a:lnTo>
                  <a:lnTo>
                    <a:pt x="651" y="158"/>
                  </a:lnTo>
                  <a:lnTo>
                    <a:pt x="667" y="163"/>
                  </a:lnTo>
                  <a:lnTo>
                    <a:pt x="681" y="171"/>
                  </a:lnTo>
                  <a:lnTo>
                    <a:pt x="695" y="179"/>
                  </a:lnTo>
                  <a:lnTo>
                    <a:pt x="708" y="189"/>
                  </a:lnTo>
                  <a:lnTo>
                    <a:pt x="720" y="200"/>
                  </a:lnTo>
                  <a:lnTo>
                    <a:pt x="730" y="211"/>
                  </a:lnTo>
                  <a:lnTo>
                    <a:pt x="740" y="223"/>
                  </a:lnTo>
                  <a:lnTo>
                    <a:pt x="748" y="237"/>
                  </a:lnTo>
                  <a:lnTo>
                    <a:pt x="755" y="252"/>
                  </a:lnTo>
                  <a:lnTo>
                    <a:pt x="760" y="267"/>
                  </a:lnTo>
                  <a:lnTo>
                    <a:pt x="765" y="283"/>
                  </a:lnTo>
                  <a:lnTo>
                    <a:pt x="767" y="299"/>
                  </a:lnTo>
                  <a:lnTo>
                    <a:pt x="768" y="316"/>
                  </a:lnTo>
                  <a:lnTo>
                    <a:pt x="767" y="333"/>
                  </a:lnTo>
                  <a:lnTo>
                    <a:pt x="765" y="350"/>
                  </a:lnTo>
                  <a:lnTo>
                    <a:pt x="760" y="366"/>
                  </a:lnTo>
                  <a:lnTo>
                    <a:pt x="755" y="381"/>
                  </a:lnTo>
                  <a:lnTo>
                    <a:pt x="748" y="395"/>
                  </a:lnTo>
                  <a:lnTo>
                    <a:pt x="740" y="409"/>
                  </a:lnTo>
                  <a:lnTo>
                    <a:pt x="730" y="422"/>
                  </a:lnTo>
                  <a:lnTo>
                    <a:pt x="720" y="433"/>
                  </a:lnTo>
                  <a:lnTo>
                    <a:pt x="708" y="444"/>
                  </a:lnTo>
                  <a:lnTo>
                    <a:pt x="695" y="454"/>
                  </a:lnTo>
                  <a:lnTo>
                    <a:pt x="681" y="461"/>
                  </a:lnTo>
                  <a:lnTo>
                    <a:pt x="667" y="469"/>
                  </a:lnTo>
                  <a:lnTo>
                    <a:pt x="651" y="474"/>
                  </a:lnTo>
                  <a:lnTo>
                    <a:pt x="636" y="478"/>
                  </a:lnTo>
                  <a:lnTo>
                    <a:pt x="619" y="481"/>
                  </a:lnTo>
                  <a:lnTo>
                    <a:pt x="603" y="482"/>
                  </a:lnTo>
                  <a:close/>
                  <a:moveTo>
                    <a:pt x="422" y="444"/>
                  </a:moveTo>
                  <a:lnTo>
                    <a:pt x="422" y="422"/>
                  </a:lnTo>
                  <a:lnTo>
                    <a:pt x="392" y="422"/>
                  </a:lnTo>
                  <a:lnTo>
                    <a:pt x="392" y="452"/>
                  </a:lnTo>
                  <a:lnTo>
                    <a:pt x="411" y="452"/>
                  </a:lnTo>
                  <a:lnTo>
                    <a:pt x="400" y="459"/>
                  </a:lnTo>
                  <a:lnTo>
                    <a:pt x="387" y="466"/>
                  </a:lnTo>
                  <a:lnTo>
                    <a:pt x="374" y="471"/>
                  </a:lnTo>
                  <a:lnTo>
                    <a:pt x="362" y="475"/>
                  </a:lnTo>
                  <a:lnTo>
                    <a:pt x="362" y="452"/>
                  </a:lnTo>
                  <a:lnTo>
                    <a:pt x="331" y="452"/>
                  </a:lnTo>
                  <a:lnTo>
                    <a:pt x="331" y="481"/>
                  </a:lnTo>
                  <a:lnTo>
                    <a:pt x="324" y="482"/>
                  </a:lnTo>
                  <a:lnTo>
                    <a:pt x="316" y="482"/>
                  </a:lnTo>
                  <a:lnTo>
                    <a:pt x="307" y="482"/>
                  </a:lnTo>
                  <a:lnTo>
                    <a:pt x="296" y="481"/>
                  </a:lnTo>
                  <a:lnTo>
                    <a:pt x="286" y="479"/>
                  </a:lnTo>
                  <a:lnTo>
                    <a:pt x="277" y="477"/>
                  </a:lnTo>
                  <a:lnTo>
                    <a:pt x="268" y="474"/>
                  </a:lnTo>
                  <a:lnTo>
                    <a:pt x="259" y="471"/>
                  </a:lnTo>
                  <a:lnTo>
                    <a:pt x="250" y="468"/>
                  </a:lnTo>
                  <a:lnTo>
                    <a:pt x="241" y="463"/>
                  </a:lnTo>
                  <a:lnTo>
                    <a:pt x="241" y="452"/>
                  </a:lnTo>
                  <a:lnTo>
                    <a:pt x="221" y="452"/>
                  </a:lnTo>
                  <a:lnTo>
                    <a:pt x="214" y="445"/>
                  </a:lnTo>
                  <a:lnTo>
                    <a:pt x="206" y="439"/>
                  </a:lnTo>
                  <a:lnTo>
                    <a:pt x="199" y="432"/>
                  </a:lnTo>
                  <a:lnTo>
                    <a:pt x="192" y="425"/>
                  </a:lnTo>
                  <a:lnTo>
                    <a:pt x="186" y="417"/>
                  </a:lnTo>
                  <a:lnTo>
                    <a:pt x="179" y="409"/>
                  </a:lnTo>
                  <a:lnTo>
                    <a:pt x="174" y="400"/>
                  </a:lnTo>
                  <a:lnTo>
                    <a:pt x="170" y="392"/>
                  </a:lnTo>
                  <a:lnTo>
                    <a:pt x="181" y="392"/>
                  </a:lnTo>
                  <a:lnTo>
                    <a:pt x="181" y="361"/>
                  </a:lnTo>
                  <a:lnTo>
                    <a:pt x="158" y="361"/>
                  </a:lnTo>
                  <a:lnTo>
                    <a:pt x="153" y="346"/>
                  </a:lnTo>
                  <a:lnTo>
                    <a:pt x="151" y="331"/>
                  </a:lnTo>
                  <a:lnTo>
                    <a:pt x="181" y="331"/>
                  </a:lnTo>
                  <a:lnTo>
                    <a:pt x="181" y="301"/>
                  </a:lnTo>
                  <a:lnTo>
                    <a:pt x="151" y="301"/>
                  </a:lnTo>
                  <a:lnTo>
                    <a:pt x="153" y="285"/>
                  </a:lnTo>
                  <a:lnTo>
                    <a:pt x="158" y="271"/>
                  </a:lnTo>
                  <a:lnTo>
                    <a:pt x="181" y="271"/>
                  </a:lnTo>
                  <a:lnTo>
                    <a:pt x="181" y="240"/>
                  </a:lnTo>
                  <a:lnTo>
                    <a:pt x="170" y="240"/>
                  </a:lnTo>
                  <a:lnTo>
                    <a:pt x="174" y="232"/>
                  </a:lnTo>
                  <a:lnTo>
                    <a:pt x="179" y="223"/>
                  </a:lnTo>
                  <a:lnTo>
                    <a:pt x="186" y="216"/>
                  </a:lnTo>
                  <a:lnTo>
                    <a:pt x="192" y="207"/>
                  </a:lnTo>
                  <a:lnTo>
                    <a:pt x="199" y="201"/>
                  </a:lnTo>
                  <a:lnTo>
                    <a:pt x="206" y="193"/>
                  </a:lnTo>
                  <a:lnTo>
                    <a:pt x="214" y="187"/>
                  </a:lnTo>
                  <a:lnTo>
                    <a:pt x="221" y="180"/>
                  </a:lnTo>
                  <a:lnTo>
                    <a:pt x="241" y="180"/>
                  </a:lnTo>
                  <a:lnTo>
                    <a:pt x="241" y="168"/>
                  </a:lnTo>
                  <a:lnTo>
                    <a:pt x="250" y="164"/>
                  </a:lnTo>
                  <a:lnTo>
                    <a:pt x="259" y="161"/>
                  </a:lnTo>
                  <a:lnTo>
                    <a:pt x="268" y="158"/>
                  </a:lnTo>
                  <a:lnTo>
                    <a:pt x="277" y="156"/>
                  </a:lnTo>
                  <a:lnTo>
                    <a:pt x="286" y="153"/>
                  </a:lnTo>
                  <a:lnTo>
                    <a:pt x="296" y="151"/>
                  </a:lnTo>
                  <a:lnTo>
                    <a:pt x="307" y="151"/>
                  </a:lnTo>
                  <a:lnTo>
                    <a:pt x="316" y="150"/>
                  </a:lnTo>
                  <a:lnTo>
                    <a:pt x="324" y="150"/>
                  </a:lnTo>
                  <a:lnTo>
                    <a:pt x="331" y="151"/>
                  </a:lnTo>
                  <a:lnTo>
                    <a:pt x="331" y="180"/>
                  </a:lnTo>
                  <a:lnTo>
                    <a:pt x="362" y="180"/>
                  </a:lnTo>
                  <a:lnTo>
                    <a:pt x="362" y="157"/>
                  </a:lnTo>
                  <a:lnTo>
                    <a:pt x="374" y="161"/>
                  </a:lnTo>
                  <a:lnTo>
                    <a:pt x="387" y="166"/>
                  </a:lnTo>
                  <a:lnTo>
                    <a:pt x="400" y="173"/>
                  </a:lnTo>
                  <a:lnTo>
                    <a:pt x="411" y="180"/>
                  </a:lnTo>
                  <a:lnTo>
                    <a:pt x="392" y="180"/>
                  </a:lnTo>
                  <a:lnTo>
                    <a:pt x="392" y="210"/>
                  </a:lnTo>
                  <a:lnTo>
                    <a:pt x="422" y="210"/>
                  </a:lnTo>
                  <a:lnTo>
                    <a:pt x="422" y="189"/>
                  </a:lnTo>
                  <a:lnTo>
                    <a:pt x="431" y="196"/>
                  </a:lnTo>
                  <a:lnTo>
                    <a:pt x="440" y="206"/>
                  </a:lnTo>
                  <a:lnTo>
                    <a:pt x="447" y="216"/>
                  </a:lnTo>
                  <a:lnTo>
                    <a:pt x="455" y="225"/>
                  </a:lnTo>
                  <a:lnTo>
                    <a:pt x="461" y="236"/>
                  </a:lnTo>
                  <a:lnTo>
                    <a:pt x="467" y="247"/>
                  </a:lnTo>
                  <a:lnTo>
                    <a:pt x="472" y="259"/>
                  </a:lnTo>
                  <a:lnTo>
                    <a:pt x="475" y="271"/>
                  </a:lnTo>
                  <a:lnTo>
                    <a:pt x="452" y="271"/>
                  </a:lnTo>
                  <a:lnTo>
                    <a:pt x="452" y="301"/>
                  </a:lnTo>
                  <a:lnTo>
                    <a:pt x="482" y="301"/>
                  </a:lnTo>
                  <a:lnTo>
                    <a:pt x="482" y="309"/>
                  </a:lnTo>
                  <a:lnTo>
                    <a:pt x="482" y="316"/>
                  </a:lnTo>
                  <a:lnTo>
                    <a:pt x="482" y="324"/>
                  </a:lnTo>
                  <a:lnTo>
                    <a:pt x="482" y="331"/>
                  </a:lnTo>
                  <a:lnTo>
                    <a:pt x="452" y="331"/>
                  </a:lnTo>
                  <a:lnTo>
                    <a:pt x="452" y="361"/>
                  </a:lnTo>
                  <a:lnTo>
                    <a:pt x="475" y="361"/>
                  </a:lnTo>
                  <a:lnTo>
                    <a:pt x="472" y="373"/>
                  </a:lnTo>
                  <a:lnTo>
                    <a:pt x="467" y="385"/>
                  </a:lnTo>
                  <a:lnTo>
                    <a:pt x="461" y="396"/>
                  </a:lnTo>
                  <a:lnTo>
                    <a:pt x="455" y="407"/>
                  </a:lnTo>
                  <a:lnTo>
                    <a:pt x="447" y="417"/>
                  </a:lnTo>
                  <a:lnTo>
                    <a:pt x="440" y="427"/>
                  </a:lnTo>
                  <a:lnTo>
                    <a:pt x="431" y="436"/>
                  </a:lnTo>
                  <a:lnTo>
                    <a:pt x="422" y="444"/>
                  </a:lnTo>
                  <a:lnTo>
                    <a:pt x="422" y="444"/>
                  </a:lnTo>
                  <a:close/>
                  <a:moveTo>
                    <a:pt x="828" y="0"/>
                  </a:moveTo>
                  <a:lnTo>
                    <a:pt x="75" y="0"/>
                  </a:lnTo>
                  <a:lnTo>
                    <a:pt x="68" y="0"/>
                  </a:lnTo>
                  <a:lnTo>
                    <a:pt x="60" y="1"/>
                  </a:lnTo>
                  <a:lnTo>
                    <a:pt x="54" y="3"/>
                  </a:lnTo>
                  <a:lnTo>
                    <a:pt x="46" y="5"/>
                  </a:lnTo>
                  <a:lnTo>
                    <a:pt x="40" y="9"/>
                  </a:lnTo>
                  <a:lnTo>
                    <a:pt x="33" y="13"/>
                  </a:lnTo>
                  <a:lnTo>
                    <a:pt x="28" y="17"/>
                  </a:lnTo>
                  <a:lnTo>
                    <a:pt x="23" y="21"/>
                  </a:lnTo>
                  <a:lnTo>
                    <a:pt x="17" y="27"/>
                  </a:lnTo>
                  <a:lnTo>
                    <a:pt x="13" y="33"/>
                  </a:lnTo>
                  <a:lnTo>
                    <a:pt x="10" y="40"/>
                  </a:lnTo>
                  <a:lnTo>
                    <a:pt x="7" y="46"/>
                  </a:lnTo>
                  <a:lnTo>
                    <a:pt x="3" y="53"/>
                  </a:lnTo>
                  <a:lnTo>
                    <a:pt x="2" y="60"/>
                  </a:lnTo>
                  <a:lnTo>
                    <a:pt x="1" y="68"/>
                  </a:lnTo>
                  <a:lnTo>
                    <a:pt x="0" y="75"/>
                  </a:lnTo>
                  <a:lnTo>
                    <a:pt x="0" y="557"/>
                  </a:lnTo>
                  <a:lnTo>
                    <a:pt x="1" y="564"/>
                  </a:lnTo>
                  <a:lnTo>
                    <a:pt x="2" y="572"/>
                  </a:lnTo>
                  <a:lnTo>
                    <a:pt x="3" y="579"/>
                  </a:lnTo>
                  <a:lnTo>
                    <a:pt x="7" y="586"/>
                  </a:lnTo>
                  <a:lnTo>
                    <a:pt x="10" y="593"/>
                  </a:lnTo>
                  <a:lnTo>
                    <a:pt x="13" y="599"/>
                  </a:lnTo>
                  <a:lnTo>
                    <a:pt x="17" y="605"/>
                  </a:lnTo>
                  <a:lnTo>
                    <a:pt x="23" y="610"/>
                  </a:lnTo>
                  <a:lnTo>
                    <a:pt x="28" y="615"/>
                  </a:lnTo>
                  <a:lnTo>
                    <a:pt x="33" y="619"/>
                  </a:lnTo>
                  <a:lnTo>
                    <a:pt x="40" y="623"/>
                  </a:lnTo>
                  <a:lnTo>
                    <a:pt x="46" y="626"/>
                  </a:lnTo>
                  <a:lnTo>
                    <a:pt x="54" y="629"/>
                  </a:lnTo>
                  <a:lnTo>
                    <a:pt x="60" y="631"/>
                  </a:lnTo>
                  <a:lnTo>
                    <a:pt x="68" y="632"/>
                  </a:lnTo>
                  <a:lnTo>
                    <a:pt x="75" y="632"/>
                  </a:lnTo>
                  <a:lnTo>
                    <a:pt x="828" y="632"/>
                  </a:lnTo>
                  <a:lnTo>
                    <a:pt x="836" y="632"/>
                  </a:lnTo>
                  <a:lnTo>
                    <a:pt x="843" y="631"/>
                  </a:lnTo>
                  <a:lnTo>
                    <a:pt x="851" y="629"/>
                  </a:lnTo>
                  <a:lnTo>
                    <a:pt x="857" y="626"/>
                  </a:lnTo>
                  <a:lnTo>
                    <a:pt x="865" y="623"/>
                  </a:lnTo>
                  <a:lnTo>
                    <a:pt x="870" y="619"/>
                  </a:lnTo>
                  <a:lnTo>
                    <a:pt x="876" y="615"/>
                  </a:lnTo>
                  <a:lnTo>
                    <a:pt x="882" y="610"/>
                  </a:lnTo>
                  <a:lnTo>
                    <a:pt x="886" y="605"/>
                  </a:lnTo>
                  <a:lnTo>
                    <a:pt x="890" y="599"/>
                  </a:lnTo>
                  <a:lnTo>
                    <a:pt x="895" y="593"/>
                  </a:lnTo>
                  <a:lnTo>
                    <a:pt x="898" y="587"/>
                  </a:lnTo>
                  <a:lnTo>
                    <a:pt x="900" y="579"/>
                  </a:lnTo>
                  <a:lnTo>
                    <a:pt x="902" y="572"/>
                  </a:lnTo>
                  <a:lnTo>
                    <a:pt x="903" y="564"/>
                  </a:lnTo>
                  <a:lnTo>
                    <a:pt x="903" y="557"/>
                  </a:lnTo>
                  <a:lnTo>
                    <a:pt x="903" y="75"/>
                  </a:lnTo>
                  <a:lnTo>
                    <a:pt x="903" y="68"/>
                  </a:lnTo>
                  <a:lnTo>
                    <a:pt x="902" y="60"/>
                  </a:lnTo>
                  <a:lnTo>
                    <a:pt x="900" y="53"/>
                  </a:lnTo>
                  <a:lnTo>
                    <a:pt x="898" y="46"/>
                  </a:lnTo>
                  <a:lnTo>
                    <a:pt x="895" y="40"/>
                  </a:lnTo>
                  <a:lnTo>
                    <a:pt x="890" y="33"/>
                  </a:lnTo>
                  <a:lnTo>
                    <a:pt x="886" y="27"/>
                  </a:lnTo>
                  <a:lnTo>
                    <a:pt x="882" y="21"/>
                  </a:lnTo>
                  <a:lnTo>
                    <a:pt x="876" y="17"/>
                  </a:lnTo>
                  <a:lnTo>
                    <a:pt x="870" y="13"/>
                  </a:lnTo>
                  <a:lnTo>
                    <a:pt x="865" y="9"/>
                  </a:lnTo>
                  <a:lnTo>
                    <a:pt x="857" y="5"/>
                  </a:lnTo>
                  <a:lnTo>
                    <a:pt x="851" y="3"/>
                  </a:lnTo>
                  <a:lnTo>
                    <a:pt x="843" y="1"/>
                  </a:lnTo>
                  <a:lnTo>
                    <a:pt x="836" y="0"/>
                  </a:lnTo>
                  <a:lnTo>
                    <a:pt x="8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90" name="Rectangle 434">
              <a:extLst>
                <a:ext uri="{FF2B5EF4-FFF2-40B4-BE49-F238E27FC236}">
                  <a16:creationId xmlns:a16="http://schemas.microsoft.com/office/drawing/2014/main" id="{85EB360C-C383-4AA4-F379-DE96068A6C36}"/>
                </a:ext>
              </a:extLst>
            </p:cNvPr>
            <p:cNvSpPr>
              <a:spLocks noChangeArrowheads="1"/>
            </p:cNvSpPr>
            <p:nvPr/>
          </p:nvSpPr>
          <p:spPr bwMode="auto">
            <a:xfrm>
              <a:off x="944563" y="2052638"/>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91" name="Rectangle 435">
              <a:extLst>
                <a:ext uri="{FF2B5EF4-FFF2-40B4-BE49-F238E27FC236}">
                  <a16:creationId xmlns:a16="http://schemas.microsoft.com/office/drawing/2014/main" id="{1C16CD23-1CB9-5348-664B-7A9C1F858224}"/>
                </a:ext>
              </a:extLst>
            </p:cNvPr>
            <p:cNvSpPr>
              <a:spLocks noChangeArrowheads="1"/>
            </p:cNvSpPr>
            <p:nvPr/>
          </p:nvSpPr>
          <p:spPr bwMode="auto">
            <a:xfrm>
              <a:off x="944563" y="2071688"/>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92" name="Rectangle 436">
              <a:extLst>
                <a:ext uri="{FF2B5EF4-FFF2-40B4-BE49-F238E27FC236}">
                  <a16:creationId xmlns:a16="http://schemas.microsoft.com/office/drawing/2014/main" id="{60A894AF-B1A7-06EC-028F-4C585263AEBB}"/>
                </a:ext>
              </a:extLst>
            </p:cNvPr>
            <p:cNvSpPr>
              <a:spLocks noChangeArrowheads="1"/>
            </p:cNvSpPr>
            <p:nvPr/>
          </p:nvSpPr>
          <p:spPr bwMode="auto">
            <a:xfrm>
              <a:off x="963613" y="208121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93" name="Rectangle 437">
              <a:extLst>
                <a:ext uri="{FF2B5EF4-FFF2-40B4-BE49-F238E27FC236}">
                  <a16:creationId xmlns:a16="http://schemas.microsoft.com/office/drawing/2014/main" id="{64E9BC0E-E3E1-0719-1C17-593E806AFADF}"/>
                </a:ext>
              </a:extLst>
            </p:cNvPr>
            <p:cNvSpPr>
              <a:spLocks noChangeArrowheads="1"/>
            </p:cNvSpPr>
            <p:nvPr/>
          </p:nvSpPr>
          <p:spPr bwMode="auto">
            <a:xfrm>
              <a:off x="963613" y="210026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94" name="Rectangle 438">
              <a:extLst>
                <a:ext uri="{FF2B5EF4-FFF2-40B4-BE49-F238E27FC236}">
                  <a16:creationId xmlns:a16="http://schemas.microsoft.com/office/drawing/2014/main" id="{F6F31916-D5A9-6227-719E-911FCCC39EF1}"/>
                </a:ext>
              </a:extLst>
            </p:cNvPr>
            <p:cNvSpPr>
              <a:spLocks noChangeArrowheads="1"/>
            </p:cNvSpPr>
            <p:nvPr/>
          </p:nvSpPr>
          <p:spPr bwMode="auto">
            <a:xfrm>
              <a:off x="963613" y="202406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95" name="Rectangle 439">
              <a:extLst>
                <a:ext uri="{FF2B5EF4-FFF2-40B4-BE49-F238E27FC236}">
                  <a16:creationId xmlns:a16="http://schemas.microsoft.com/office/drawing/2014/main" id="{BBA7C94D-EA4B-139B-2B06-5EE1EAFA12B9}"/>
                </a:ext>
              </a:extLst>
            </p:cNvPr>
            <p:cNvSpPr>
              <a:spLocks noChangeArrowheads="1"/>
            </p:cNvSpPr>
            <p:nvPr/>
          </p:nvSpPr>
          <p:spPr bwMode="auto">
            <a:xfrm>
              <a:off x="963613" y="206216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96" name="Rectangle 440">
              <a:extLst>
                <a:ext uri="{FF2B5EF4-FFF2-40B4-BE49-F238E27FC236}">
                  <a16:creationId xmlns:a16="http://schemas.microsoft.com/office/drawing/2014/main" id="{84997CC9-0295-0FD1-4361-23E87E1C5892}"/>
                </a:ext>
              </a:extLst>
            </p:cNvPr>
            <p:cNvSpPr>
              <a:spLocks noChangeArrowheads="1"/>
            </p:cNvSpPr>
            <p:nvPr/>
          </p:nvSpPr>
          <p:spPr bwMode="auto">
            <a:xfrm>
              <a:off x="963613" y="204311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97" name="Rectangle 441">
              <a:extLst>
                <a:ext uri="{FF2B5EF4-FFF2-40B4-BE49-F238E27FC236}">
                  <a16:creationId xmlns:a16="http://schemas.microsoft.com/office/drawing/2014/main" id="{65AFBBE4-F114-82C4-BD57-623A9D4065F2}"/>
                </a:ext>
              </a:extLst>
            </p:cNvPr>
            <p:cNvSpPr>
              <a:spLocks noChangeArrowheads="1"/>
            </p:cNvSpPr>
            <p:nvPr/>
          </p:nvSpPr>
          <p:spPr bwMode="auto">
            <a:xfrm>
              <a:off x="1003300" y="208121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98" name="Rectangle 442">
              <a:extLst>
                <a:ext uri="{FF2B5EF4-FFF2-40B4-BE49-F238E27FC236}">
                  <a16:creationId xmlns:a16="http://schemas.microsoft.com/office/drawing/2014/main" id="{E934B8A0-D1C5-02D0-AC7F-4365AE697F42}"/>
                </a:ext>
              </a:extLst>
            </p:cNvPr>
            <p:cNvSpPr>
              <a:spLocks noChangeArrowheads="1"/>
            </p:cNvSpPr>
            <p:nvPr/>
          </p:nvSpPr>
          <p:spPr bwMode="auto">
            <a:xfrm>
              <a:off x="1003300" y="206216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99" name="Rectangle 443">
              <a:extLst>
                <a:ext uri="{FF2B5EF4-FFF2-40B4-BE49-F238E27FC236}">
                  <a16:creationId xmlns:a16="http://schemas.microsoft.com/office/drawing/2014/main" id="{6FC9A272-D7D4-9E87-0598-3F735E25BEAA}"/>
                </a:ext>
              </a:extLst>
            </p:cNvPr>
            <p:cNvSpPr>
              <a:spLocks noChangeArrowheads="1"/>
            </p:cNvSpPr>
            <p:nvPr/>
          </p:nvSpPr>
          <p:spPr bwMode="auto">
            <a:xfrm>
              <a:off x="1003300" y="204311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00" name="Rectangle 444">
              <a:extLst>
                <a:ext uri="{FF2B5EF4-FFF2-40B4-BE49-F238E27FC236}">
                  <a16:creationId xmlns:a16="http://schemas.microsoft.com/office/drawing/2014/main" id="{66319189-8FA3-23E9-6CB9-AB8A1FEE2574}"/>
                </a:ext>
              </a:extLst>
            </p:cNvPr>
            <p:cNvSpPr>
              <a:spLocks noChangeArrowheads="1"/>
            </p:cNvSpPr>
            <p:nvPr/>
          </p:nvSpPr>
          <p:spPr bwMode="auto">
            <a:xfrm>
              <a:off x="944563" y="2090738"/>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01" name="Rectangle 445">
              <a:extLst>
                <a:ext uri="{FF2B5EF4-FFF2-40B4-BE49-F238E27FC236}">
                  <a16:creationId xmlns:a16="http://schemas.microsoft.com/office/drawing/2014/main" id="{590AD06A-4A1F-F00D-06C0-B09853EA1B7E}"/>
                </a:ext>
              </a:extLst>
            </p:cNvPr>
            <p:cNvSpPr>
              <a:spLocks noChangeArrowheads="1"/>
            </p:cNvSpPr>
            <p:nvPr/>
          </p:nvSpPr>
          <p:spPr bwMode="auto">
            <a:xfrm>
              <a:off x="944563" y="2033588"/>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02" name="Rectangle 446">
              <a:extLst>
                <a:ext uri="{FF2B5EF4-FFF2-40B4-BE49-F238E27FC236}">
                  <a16:creationId xmlns:a16="http://schemas.microsoft.com/office/drawing/2014/main" id="{525B9A75-29D7-2A6E-45FC-CF3EE0ACD963}"/>
                </a:ext>
              </a:extLst>
            </p:cNvPr>
            <p:cNvSpPr>
              <a:spLocks noChangeArrowheads="1"/>
            </p:cNvSpPr>
            <p:nvPr/>
          </p:nvSpPr>
          <p:spPr bwMode="auto">
            <a:xfrm>
              <a:off x="982663" y="2052638"/>
              <a:ext cx="11113"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03" name="Rectangle 447">
              <a:extLst>
                <a:ext uri="{FF2B5EF4-FFF2-40B4-BE49-F238E27FC236}">
                  <a16:creationId xmlns:a16="http://schemas.microsoft.com/office/drawing/2014/main" id="{B996FD74-F6C7-B9D7-BACD-CF40D6FADF6E}"/>
                </a:ext>
              </a:extLst>
            </p:cNvPr>
            <p:cNvSpPr>
              <a:spLocks noChangeArrowheads="1"/>
            </p:cNvSpPr>
            <p:nvPr/>
          </p:nvSpPr>
          <p:spPr bwMode="auto">
            <a:xfrm>
              <a:off x="982663" y="2071688"/>
              <a:ext cx="11113"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04" name="Rectangle 448">
              <a:extLst>
                <a:ext uri="{FF2B5EF4-FFF2-40B4-BE49-F238E27FC236}">
                  <a16:creationId xmlns:a16="http://schemas.microsoft.com/office/drawing/2014/main" id="{8E2173A2-D1FE-61CC-950B-C2DA9C6084A3}"/>
                </a:ext>
              </a:extLst>
            </p:cNvPr>
            <p:cNvSpPr>
              <a:spLocks noChangeArrowheads="1"/>
            </p:cNvSpPr>
            <p:nvPr/>
          </p:nvSpPr>
          <p:spPr bwMode="auto">
            <a:xfrm>
              <a:off x="982663" y="2090738"/>
              <a:ext cx="11113"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05" name="Rectangle 449">
              <a:extLst>
                <a:ext uri="{FF2B5EF4-FFF2-40B4-BE49-F238E27FC236}">
                  <a16:creationId xmlns:a16="http://schemas.microsoft.com/office/drawing/2014/main" id="{616C0B48-699A-434D-958D-93BB5A19C9EE}"/>
                </a:ext>
              </a:extLst>
            </p:cNvPr>
            <p:cNvSpPr>
              <a:spLocks noChangeArrowheads="1"/>
            </p:cNvSpPr>
            <p:nvPr/>
          </p:nvSpPr>
          <p:spPr bwMode="auto">
            <a:xfrm>
              <a:off x="982663" y="2033588"/>
              <a:ext cx="11113"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
        <p:nvSpPr>
          <p:cNvPr id="106" name="Oval 105">
            <a:extLst>
              <a:ext uri="{FF2B5EF4-FFF2-40B4-BE49-F238E27FC236}">
                <a16:creationId xmlns:a16="http://schemas.microsoft.com/office/drawing/2014/main" id="{5FE8DC01-C031-284F-C956-3F3EEADF47D9}"/>
              </a:ext>
              <a:ext uri="{C183D7F6-B498-43B3-948B-1728B52AA6E4}">
                <adec:decorative xmlns:adec="http://schemas.microsoft.com/office/drawing/2017/decorative" val="1"/>
              </a:ext>
            </a:extLst>
          </p:cNvPr>
          <p:cNvSpPr/>
          <p:nvPr/>
        </p:nvSpPr>
        <p:spPr>
          <a:xfrm>
            <a:off x="8554404" y="3446963"/>
            <a:ext cx="514762" cy="476371"/>
          </a:xfrm>
          <a:prstGeom prst="ellipse">
            <a:avLst/>
          </a:prstGeom>
          <a:solidFill>
            <a:srgbClr val="CE295E"/>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ptos Display" panose="020B0004020202020204" pitchFamily="34" charset="0"/>
            </a:endParaRPr>
          </a:p>
        </p:txBody>
      </p:sp>
      <p:sp>
        <p:nvSpPr>
          <p:cNvPr id="107" name="Oval 106">
            <a:extLst>
              <a:ext uri="{FF2B5EF4-FFF2-40B4-BE49-F238E27FC236}">
                <a16:creationId xmlns:a16="http://schemas.microsoft.com/office/drawing/2014/main" id="{717CB990-82E4-08CD-12D7-7F3CB7926A4E}"/>
              </a:ext>
              <a:ext uri="{C183D7F6-B498-43B3-948B-1728B52AA6E4}">
                <adec:decorative xmlns:adec="http://schemas.microsoft.com/office/drawing/2017/decorative" val="1"/>
              </a:ext>
            </a:extLst>
          </p:cNvPr>
          <p:cNvSpPr/>
          <p:nvPr/>
        </p:nvSpPr>
        <p:spPr>
          <a:xfrm>
            <a:off x="8526209" y="4455498"/>
            <a:ext cx="514762" cy="476371"/>
          </a:xfrm>
          <a:prstGeom prst="ellipse">
            <a:avLst/>
          </a:prstGeom>
          <a:solidFill>
            <a:srgbClr val="404040"/>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latin typeface="Aptos Display" panose="020B0004020202020204" pitchFamily="34" charset="0"/>
              </a:rPr>
              <a:t>2</a:t>
            </a:r>
          </a:p>
        </p:txBody>
      </p:sp>
      <p:sp>
        <p:nvSpPr>
          <p:cNvPr id="108" name="Oval 107">
            <a:extLst>
              <a:ext uri="{FF2B5EF4-FFF2-40B4-BE49-F238E27FC236}">
                <a16:creationId xmlns:a16="http://schemas.microsoft.com/office/drawing/2014/main" id="{5D0BE229-6EBC-EE1B-9884-87A88545593C}"/>
              </a:ext>
              <a:ext uri="{C183D7F6-B498-43B3-948B-1728B52AA6E4}">
                <adec:decorative xmlns:adec="http://schemas.microsoft.com/office/drawing/2017/decorative" val="1"/>
              </a:ext>
            </a:extLst>
          </p:cNvPr>
          <p:cNvSpPr/>
          <p:nvPr/>
        </p:nvSpPr>
        <p:spPr>
          <a:xfrm>
            <a:off x="8526209" y="5521554"/>
            <a:ext cx="514762" cy="459399"/>
          </a:xfrm>
          <a:prstGeom prst="ellipse">
            <a:avLst/>
          </a:prstGeom>
          <a:solidFill>
            <a:srgbClr val="7F7F7F"/>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Aptos Display" panose="020B0004020202020204" pitchFamily="34" charset="0"/>
              </a:rPr>
              <a:t>3</a:t>
            </a:r>
          </a:p>
        </p:txBody>
      </p:sp>
      <p:sp>
        <p:nvSpPr>
          <p:cNvPr id="116" name="Rectangle 115">
            <a:extLst>
              <a:ext uri="{FF2B5EF4-FFF2-40B4-BE49-F238E27FC236}">
                <a16:creationId xmlns:a16="http://schemas.microsoft.com/office/drawing/2014/main" id="{C38AD3C7-25C8-8D5F-E050-45C3FD1C4058}"/>
              </a:ext>
            </a:extLst>
          </p:cNvPr>
          <p:cNvSpPr/>
          <p:nvPr/>
        </p:nvSpPr>
        <p:spPr>
          <a:xfrm>
            <a:off x="9302931" y="3336115"/>
            <a:ext cx="2527212" cy="738664"/>
          </a:xfrm>
          <a:prstGeom prst="rect">
            <a:avLst/>
          </a:prstGeom>
        </p:spPr>
        <p:txBody>
          <a:bodyPr wrap="square" lIns="0" tIns="0" rIns="0" bIns="0" anchor="ctr">
            <a:spAutoFit/>
          </a:bodyPr>
          <a:lstStyle/>
          <a:p>
            <a:pPr>
              <a:spcBef>
                <a:spcPts val="600"/>
              </a:spcBef>
            </a:pPr>
            <a:r>
              <a:rPr lang="en-US" sz="1600">
                <a:solidFill>
                  <a:schemeClr val="tx1">
                    <a:lumMod val="75000"/>
                    <a:lumOff val="25000"/>
                  </a:schemeClr>
                </a:solidFill>
                <a:latin typeface="Aptos Display" panose="020B0004020202020204" pitchFamily="34" charset="0"/>
              </a:rPr>
              <a:t>Social Media: Use future terms as hashtags in posts, make reels and shorts on that topic </a:t>
            </a:r>
          </a:p>
        </p:txBody>
      </p:sp>
      <p:sp>
        <p:nvSpPr>
          <p:cNvPr id="117" name="Rectangle 116">
            <a:extLst>
              <a:ext uri="{FF2B5EF4-FFF2-40B4-BE49-F238E27FC236}">
                <a16:creationId xmlns:a16="http://schemas.microsoft.com/office/drawing/2014/main" id="{69FA4DFC-8514-FD6B-BE08-39773BEC31D8}"/>
              </a:ext>
            </a:extLst>
          </p:cNvPr>
          <p:cNvSpPr/>
          <p:nvPr/>
        </p:nvSpPr>
        <p:spPr>
          <a:xfrm>
            <a:off x="9302931" y="4378131"/>
            <a:ext cx="2613795" cy="738664"/>
          </a:xfrm>
          <a:prstGeom prst="rect">
            <a:avLst/>
          </a:prstGeom>
        </p:spPr>
        <p:txBody>
          <a:bodyPr wrap="square" lIns="0" tIns="0" rIns="0" bIns="0" anchor="ctr">
            <a:spAutoFit/>
          </a:bodyPr>
          <a:lstStyle/>
          <a:p>
            <a:pPr>
              <a:spcBef>
                <a:spcPts val="600"/>
              </a:spcBef>
            </a:pPr>
            <a:r>
              <a:rPr lang="en-US" sz="1600">
                <a:solidFill>
                  <a:schemeClr val="tx1">
                    <a:lumMod val="75000"/>
                    <a:lumOff val="25000"/>
                  </a:schemeClr>
                </a:solidFill>
                <a:latin typeface="Aptos Display" panose="020B0004020202020204" pitchFamily="34" charset="0"/>
              </a:rPr>
              <a:t>Search Engine Optimization: Curation of web content based on terms</a:t>
            </a:r>
          </a:p>
        </p:txBody>
      </p:sp>
      <p:sp>
        <p:nvSpPr>
          <p:cNvPr id="118" name="Rectangle 117">
            <a:extLst>
              <a:ext uri="{FF2B5EF4-FFF2-40B4-BE49-F238E27FC236}">
                <a16:creationId xmlns:a16="http://schemas.microsoft.com/office/drawing/2014/main" id="{8A7FF617-8227-144C-16C2-57729ADB5D91}"/>
              </a:ext>
            </a:extLst>
          </p:cNvPr>
          <p:cNvSpPr/>
          <p:nvPr/>
        </p:nvSpPr>
        <p:spPr>
          <a:xfrm>
            <a:off x="9302931" y="5374682"/>
            <a:ext cx="2613795" cy="984885"/>
          </a:xfrm>
          <a:prstGeom prst="rect">
            <a:avLst/>
          </a:prstGeom>
        </p:spPr>
        <p:txBody>
          <a:bodyPr wrap="square" lIns="0" tIns="0" rIns="0" bIns="0" anchor="ctr">
            <a:spAutoFit/>
          </a:bodyPr>
          <a:lstStyle/>
          <a:p>
            <a:pPr>
              <a:spcBef>
                <a:spcPts val="600"/>
              </a:spcBef>
            </a:pPr>
            <a:r>
              <a:rPr lang="en-US" sz="1600">
                <a:solidFill>
                  <a:schemeClr val="tx1">
                    <a:lumMod val="75000"/>
                    <a:lumOff val="25000"/>
                  </a:schemeClr>
                </a:solidFill>
                <a:latin typeface="Aptos Display" panose="020B0004020202020204" pitchFamily="34" charset="0"/>
              </a:rPr>
              <a:t>Event Planning: Align the theme of future events with trending terms, use social media for promotion</a:t>
            </a:r>
          </a:p>
        </p:txBody>
      </p:sp>
      <p:pic>
        <p:nvPicPr>
          <p:cNvPr id="131" name="Picture 130">
            <a:extLst>
              <a:ext uri="{FF2B5EF4-FFF2-40B4-BE49-F238E27FC236}">
                <a16:creationId xmlns:a16="http://schemas.microsoft.com/office/drawing/2014/main" id="{3F2EAB2B-3771-A259-F965-5262292AEE90}"/>
              </a:ext>
            </a:extLst>
          </p:cNvPr>
          <p:cNvPicPr>
            <a:picLocks noChangeAspect="1"/>
          </p:cNvPicPr>
          <p:nvPr/>
        </p:nvPicPr>
        <p:blipFill>
          <a:blip r:embed="rId2"/>
          <a:stretch>
            <a:fillRect/>
          </a:stretch>
        </p:blipFill>
        <p:spPr>
          <a:xfrm>
            <a:off x="106464" y="2464091"/>
            <a:ext cx="8256273" cy="3966249"/>
          </a:xfrm>
          <a:prstGeom prst="rect">
            <a:avLst/>
          </a:prstGeom>
        </p:spPr>
      </p:pic>
      <p:sp>
        <p:nvSpPr>
          <p:cNvPr id="119" name="Oval 118">
            <a:extLst>
              <a:ext uri="{FF2B5EF4-FFF2-40B4-BE49-F238E27FC236}">
                <a16:creationId xmlns:a16="http://schemas.microsoft.com/office/drawing/2014/main" id="{7143FA25-B46A-4CD9-9BA5-CA949EF8B77F}"/>
              </a:ext>
            </a:extLst>
          </p:cNvPr>
          <p:cNvSpPr/>
          <p:nvPr/>
        </p:nvSpPr>
        <p:spPr>
          <a:xfrm>
            <a:off x="7233415" y="2485113"/>
            <a:ext cx="245097" cy="301147"/>
          </a:xfrm>
          <a:prstGeom prst="ellipse">
            <a:avLst/>
          </a:prstGeom>
          <a:noFill/>
          <a:ln w="28575">
            <a:solidFill>
              <a:srgbClr val="CE29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1" name="Straight Arrow Connector 120">
            <a:extLst>
              <a:ext uri="{FF2B5EF4-FFF2-40B4-BE49-F238E27FC236}">
                <a16:creationId xmlns:a16="http://schemas.microsoft.com/office/drawing/2014/main" id="{3B96D646-1653-4105-9BC4-E27E6F1275BE}"/>
              </a:ext>
            </a:extLst>
          </p:cNvPr>
          <p:cNvCxnSpPr>
            <a:cxnSpLocks/>
          </p:cNvCxnSpPr>
          <p:nvPr/>
        </p:nvCxnSpPr>
        <p:spPr>
          <a:xfrm>
            <a:off x="6780928" y="2613239"/>
            <a:ext cx="395843" cy="0"/>
          </a:xfrm>
          <a:prstGeom prst="straightConnector1">
            <a:avLst/>
          </a:prstGeom>
          <a:ln w="28575">
            <a:solidFill>
              <a:srgbClr val="CE295E"/>
            </a:solidFill>
            <a:tailEnd type="triangle"/>
          </a:ln>
        </p:spPr>
        <p:style>
          <a:lnRef idx="1">
            <a:schemeClr val="dk1"/>
          </a:lnRef>
          <a:fillRef idx="0">
            <a:schemeClr val="dk1"/>
          </a:fillRef>
          <a:effectRef idx="0">
            <a:schemeClr val="dk1"/>
          </a:effectRef>
          <a:fontRef idx="minor">
            <a:schemeClr val="tx1"/>
          </a:fontRef>
        </p:style>
      </p:cxnSp>
      <p:sp>
        <p:nvSpPr>
          <p:cNvPr id="123" name="TextBox 122">
            <a:extLst>
              <a:ext uri="{FF2B5EF4-FFF2-40B4-BE49-F238E27FC236}">
                <a16:creationId xmlns:a16="http://schemas.microsoft.com/office/drawing/2014/main" id="{52F65B8E-C777-5E33-F9D7-AA5965989ED4}"/>
              </a:ext>
            </a:extLst>
          </p:cNvPr>
          <p:cNvSpPr txBox="1"/>
          <p:nvPr/>
        </p:nvSpPr>
        <p:spPr>
          <a:xfrm>
            <a:off x="6203004" y="2464092"/>
            <a:ext cx="895856" cy="276999"/>
          </a:xfrm>
          <a:prstGeom prst="rect">
            <a:avLst/>
          </a:prstGeom>
          <a:noFill/>
        </p:spPr>
        <p:txBody>
          <a:bodyPr wrap="square" rtlCol="0">
            <a:spAutoFit/>
          </a:bodyPr>
          <a:lstStyle/>
          <a:p>
            <a:r>
              <a:rPr lang="en-US" sz="1200" b="1">
                <a:solidFill>
                  <a:srgbClr val="CE295E"/>
                </a:solidFill>
              </a:rPr>
              <a:t>Month </a:t>
            </a:r>
            <a:endParaRPr lang="en-IN" sz="1200" b="1">
              <a:solidFill>
                <a:srgbClr val="CE295E"/>
              </a:solidFill>
            </a:endParaRPr>
          </a:p>
        </p:txBody>
      </p:sp>
      <p:sp>
        <p:nvSpPr>
          <p:cNvPr id="127" name="TextBox 126">
            <a:extLst>
              <a:ext uri="{FF2B5EF4-FFF2-40B4-BE49-F238E27FC236}">
                <a16:creationId xmlns:a16="http://schemas.microsoft.com/office/drawing/2014/main" id="{3ECFBB7E-89EF-30B7-6AB3-C08F2EEDC521}"/>
              </a:ext>
            </a:extLst>
          </p:cNvPr>
          <p:cNvSpPr txBox="1"/>
          <p:nvPr/>
        </p:nvSpPr>
        <p:spPr>
          <a:xfrm>
            <a:off x="8677241" y="3533999"/>
            <a:ext cx="363730" cy="369332"/>
          </a:xfrm>
          <a:prstGeom prst="rect">
            <a:avLst/>
          </a:prstGeom>
          <a:noFill/>
        </p:spPr>
        <p:txBody>
          <a:bodyPr wrap="square" rtlCol="0">
            <a:spAutoFit/>
          </a:bodyPr>
          <a:lstStyle/>
          <a:p>
            <a:r>
              <a:rPr lang="en-US">
                <a:solidFill>
                  <a:schemeClr val="bg1"/>
                </a:solidFill>
                <a:latin typeface="Aptos Display" panose="020B0004020202020204" pitchFamily="34" charset="0"/>
              </a:rPr>
              <a:t>1</a:t>
            </a:r>
          </a:p>
        </p:txBody>
      </p:sp>
      <p:cxnSp>
        <p:nvCxnSpPr>
          <p:cNvPr id="132" name="Straight Connector 131">
            <a:extLst>
              <a:ext uri="{FF2B5EF4-FFF2-40B4-BE49-F238E27FC236}">
                <a16:creationId xmlns:a16="http://schemas.microsoft.com/office/drawing/2014/main" id="{C036F86E-8903-1852-F2BA-6FFB96E5C676}"/>
              </a:ext>
            </a:extLst>
          </p:cNvPr>
          <p:cNvCxnSpPr>
            <a:cxnSpLocks/>
          </p:cNvCxnSpPr>
          <p:nvPr/>
        </p:nvCxnSpPr>
        <p:spPr>
          <a:xfrm>
            <a:off x="0" y="860711"/>
            <a:ext cx="12188473" cy="7443"/>
          </a:xfrm>
          <a:prstGeom prst="line">
            <a:avLst/>
          </a:prstGeom>
          <a:ln w="12700">
            <a:solidFill>
              <a:srgbClr val="CE295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867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3BB31-EC2F-69C8-E9C0-A4B6180DD68A}"/>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6624BFB0-404A-5336-B829-9E6113CA91DB}"/>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089" y="856149"/>
            <a:ext cx="12179822" cy="5544651"/>
          </a:xfrm>
          <a:prstGeom prst="rect">
            <a:avLst/>
          </a:prstGeom>
        </p:spPr>
      </p:pic>
      <p:sp>
        <p:nvSpPr>
          <p:cNvPr id="14" name="Rectangle 13">
            <a:extLst>
              <a:ext uri="{FF2B5EF4-FFF2-40B4-BE49-F238E27FC236}">
                <a16:creationId xmlns:a16="http://schemas.microsoft.com/office/drawing/2014/main" id="{E7936CD3-2519-6D68-AB0D-AF6B3E78D7B3}"/>
              </a:ext>
              <a:ext uri="{C183D7F6-B498-43B3-948B-1728B52AA6E4}">
                <adec:decorative xmlns:adec="http://schemas.microsoft.com/office/drawing/2017/decorative" val="1"/>
              </a:ext>
            </a:extLst>
          </p:cNvPr>
          <p:cNvSpPr/>
          <p:nvPr/>
        </p:nvSpPr>
        <p:spPr>
          <a:xfrm>
            <a:off x="0" y="856149"/>
            <a:ext cx="12192000" cy="5544651"/>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53E4D2-99D4-1F43-7A55-B09460643AC7}"/>
              </a:ext>
            </a:extLst>
          </p:cNvPr>
          <p:cNvSpPr>
            <a:spLocks noGrp="1"/>
          </p:cNvSpPr>
          <p:nvPr>
            <p:ph type="title"/>
          </p:nvPr>
        </p:nvSpPr>
        <p:spPr>
          <a:xfrm>
            <a:off x="0" y="204434"/>
            <a:ext cx="12192000" cy="498598"/>
          </a:xfrm>
        </p:spPr>
        <p:txBody>
          <a:bodyPr>
            <a:noAutofit/>
          </a:bodyPr>
          <a:lstStyle/>
          <a:p>
            <a:pPr algn="l"/>
            <a:r>
              <a:rPr lang="en-US" sz="2700" b="0" i="0">
                <a:effectLst/>
              </a:rPr>
              <a:t>Harnessing Data-Driven Insights for Precision Marketing and Strategic Business Growth</a:t>
            </a:r>
            <a:endParaRPr lang="en-US" sz="2700"/>
          </a:p>
        </p:txBody>
      </p:sp>
      <p:sp>
        <p:nvSpPr>
          <p:cNvPr id="3" name="Footer Placeholder 2">
            <a:extLst>
              <a:ext uri="{FF2B5EF4-FFF2-40B4-BE49-F238E27FC236}">
                <a16:creationId xmlns:a16="http://schemas.microsoft.com/office/drawing/2014/main" id="{4FE2EFF1-A2E3-BBA3-7C47-0AC4312351F3}"/>
              </a:ext>
            </a:extLst>
          </p:cNvPr>
          <p:cNvSpPr>
            <a:spLocks noGrp="1"/>
          </p:cNvSpPr>
          <p:nvPr>
            <p:ph type="ftr" sz="quarter" idx="11"/>
          </p:nvPr>
        </p:nvSpPr>
        <p:spPr/>
        <p:txBody>
          <a:bodyPr/>
          <a:lstStyle/>
          <a:p>
            <a:r>
              <a:rPr lang="en-US"/>
              <a:t>Team 3</a:t>
            </a:r>
          </a:p>
        </p:txBody>
      </p:sp>
      <p:sp>
        <p:nvSpPr>
          <p:cNvPr id="4" name="Slide Number Placeholder 3">
            <a:extLst>
              <a:ext uri="{FF2B5EF4-FFF2-40B4-BE49-F238E27FC236}">
                <a16:creationId xmlns:a16="http://schemas.microsoft.com/office/drawing/2014/main" id="{3A4BDB91-7BDB-6C1B-258F-FE768F8D5B79}"/>
              </a:ext>
            </a:extLst>
          </p:cNvPr>
          <p:cNvSpPr>
            <a:spLocks noGrp="1"/>
          </p:cNvSpPr>
          <p:nvPr>
            <p:ph type="sldNum" sz="quarter" idx="12"/>
          </p:nvPr>
        </p:nvSpPr>
        <p:spPr/>
        <p:txBody>
          <a:bodyPr/>
          <a:lstStyle/>
          <a:p>
            <a:fld id="{0FD50806-BABF-4915-9689-3B9956D1C75C}" type="slidenum">
              <a:rPr lang="en-US" smtClean="0"/>
              <a:pPr/>
              <a:t>8</a:t>
            </a:fld>
            <a:endParaRPr lang="en-US"/>
          </a:p>
        </p:txBody>
      </p:sp>
      <p:sp>
        <p:nvSpPr>
          <p:cNvPr id="24" name="Oval 23">
            <a:extLst>
              <a:ext uri="{FF2B5EF4-FFF2-40B4-BE49-F238E27FC236}">
                <a16:creationId xmlns:a16="http://schemas.microsoft.com/office/drawing/2014/main" id="{5563791D-DA58-4017-E882-9818DD8A4992}"/>
              </a:ext>
              <a:ext uri="{C183D7F6-B498-43B3-948B-1728B52AA6E4}">
                <adec:decorative xmlns:adec="http://schemas.microsoft.com/office/drawing/2017/decorative" val="1"/>
              </a:ext>
            </a:extLst>
          </p:cNvPr>
          <p:cNvSpPr/>
          <p:nvPr/>
        </p:nvSpPr>
        <p:spPr>
          <a:xfrm>
            <a:off x="184193" y="3175486"/>
            <a:ext cx="714772" cy="714772"/>
          </a:xfrm>
          <a:prstGeom prst="ellipse">
            <a:avLst/>
          </a:prstGeom>
          <a:solidFill>
            <a:srgbClr val="404040"/>
          </a:solidFill>
          <a:ln w="31750">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BF1A203-13C2-8B3F-9E4D-2A339C775137}"/>
              </a:ext>
              <a:ext uri="{C183D7F6-B498-43B3-948B-1728B52AA6E4}">
                <adec:decorative xmlns:adec="http://schemas.microsoft.com/office/drawing/2017/decorative" val="1"/>
              </a:ext>
            </a:extLst>
          </p:cNvPr>
          <p:cNvSpPr/>
          <p:nvPr/>
        </p:nvSpPr>
        <p:spPr>
          <a:xfrm>
            <a:off x="175842" y="1656128"/>
            <a:ext cx="714772" cy="714772"/>
          </a:xfrm>
          <a:prstGeom prst="ellipse">
            <a:avLst/>
          </a:prstGeom>
          <a:solidFill>
            <a:srgbClr val="CE295E"/>
          </a:solidFill>
          <a:ln w="31750">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59AA0929-E115-DF9D-B196-D72016EB50DC}"/>
              </a:ext>
              <a:ext uri="{C183D7F6-B498-43B3-948B-1728B52AA6E4}">
                <adec:decorative xmlns:adec="http://schemas.microsoft.com/office/drawing/2017/decorative" val="1"/>
              </a:ext>
            </a:extLst>
          </p:cNvPr>
          <p:cNvSpPr/>
          <p:nvPr/>
        </p:nvSpPr>
        <p:spPr>
          <a:xfrm>
            <a:off x="216482" y="4532285"/>
            <a:ext cx="714772" cy="714772"/>
          </a:xfrm>
          <a:prstGeom prst="ellipse">
            <a:avLst/>
          </a:prstGeom>
          <a:solidFill>
            <a:srgbClr val="7F7F7F"/>
          </a:solidFill>
          <a:ln w="31750">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950" descr="This is an icon of a piece of paper.">
            <a:extLst>
              <a:ext uri="{FF2B5EF4-FFF2-40B4-BE49-F238E27FC236}">
                <a16:creationId xmlns:a16="http://schemas.microsoft.com/office/drawing/2014/main" id="{50CB91C6-2F2E-F4F4-2382-52A672BC92B8}"/>
              </a:ext>
            </a:extLst>
          </p:cNvPr>
          <p:cNvSpPr>
            <a:spLocks noEditPoints="1"/>
          </p:cNvSpPr>
          <p:nvPr/>
        </p:nvSpPr>
        <p:spPr bwMode="auto">
          <a:xfrm>
            <a:off x="431248" y="3389997"/>
            <a:ext cx="220663" cy="285750"/>
          </a:xfrm>
          <a:custGeom>
            <a:avLst/>
            <a:gdLst>
              <a:gd name="T0" fmla="*/ 542 w 553"/>
              <a:gd name="T1" fmla="*/ 205 h 722"/>
              <a:gd name="T2" fmla="*/ 323 w 553"/>
              <a:gd name="T3" fmla="*/ 313 h 722"/>
              <a:gd name="T4" fmla="*/ 312 w 553"/>
              <a:gd name="T5" fmla="*/ 306 h 722"/>
              <a:gd name="T6" fmla="*/ 315 w 553"/>
              <a:gd name="T7" fmla="*/ 293 h 722"/>
              <a:gd name="T8" fmla="*/ 444 w 553"/>
              <a:gd name="T9" fmla="*/ 289 h 722"/>
              <a:gd name="T10" fmla="*/ 455 w 553"/>
              <a:gd name="T11" fmla="*/ 297 h 722"/>
              <a:gd name="T12" fmla="*/ 452 w 553"/>
              <a:gd name="T13" fmla="*/ 310 h 722"/>
              <a:gd name="T14" fmla="*/ 444 w 553"/>
              <a:gd name="T15" fmla="*/ 433 h 722"/>
              <a:gd name="T16" fmla="*/ 315 w 553"/>
              <a:gd name="T17" fmla="*/ 430 h 722"/>
              <a:gd name="T18" fmla="*/ 312 w 553"/>
              <a:gd name="T19" fmla="*/ 417 h 722"/>
              <a:gd name="T20" fmla="*/ 323 w 553"/>
              <a:gd name="T21" fmla="*/ 409 h 722"/>
              <a:gd name="T22" fmla="*/ 452 w 553"/>
              <a:gd name="T23" fmla="*/ 413 h 722"/>
              <a:gd name="T24" fmla="*/ 455 w 553"/>
              <a:gd name="T25" fmla="*/ 426 h 722"/>
              <a:gd name="T26" fmla="*/ 444 w 553"/>
              <a:gd name="T27" fmla="*/ 433 h 722"/>
              <a:gd name="T28" fmla="*/ 318 w 553"/>
              <a:gd name="T29" fmla="*/ 577 h 722"/>
              <a:gd name="T30" fmla="*/ 311 w 553"/>
              <a:gd name="T31" fmla="*/ 566 h 722"/>
              <a:gd name="T32" fmla="*/ 318 w 553"/>
              <a:gd name="T33" fmla="*/ 555 h 722"/>
              <a:gd name="T34" fmla="*/ 449 w 553"/>
              <a:gd name="T35" fmla="*/ 555 h 722"/>
              <a:gd name="T36" fmla="*/ 456 w 553"/>
              <a:gd name="T37" fmla="*/ 566 h 722"/>
              <a:gd name="T38" fmla="*/ 449 w 553"/>
              <a:gd name="T39" fmla="*/ 577 h 722"/>
              <a:gd name="T40" fmla="*/ 194 w 553"/>
              <a:gd name="T41" fmla="*/ 325 h 722"/>
              <a:gd name="T42" fmla="*/ 181 w 553"/>
              <a:gd name="T43" fmla="*/ 327 h 722"/>
              <a:gd name="T44" fmla="*/ 129 w 553"/>
              <a:gd name="T45" fmla="*/ 275 h 722"/>
              <a:gd name="T46" fmla="*/ 132 w 553"/>
              <a:gd name="T47" fmla="*/ 262 h 722"/>
              <a:gd name="T48" fmla="*/ 145 w 553"/>
              <a:gd name="T49" fmla="*/ 260 h 722"/>
              <a:gd name="T50" fmla="*/ 253 w 553"/>
              <a:gd name="T51" fmla="*/ 232 h 722"/>
              <a:gd name="T52" fmla="*/ 267 w 553"/>
              <a:gd name="T53" fmla="*/ 230 h 722"/>
              <a:gd name="T54" fmla="*/ 274 w 553"/>
              <a:gd name="T55" fmla="*/ 240 h 722"/>
              <a:gd name="T56" fmla="*/ 271 w 553"/>
              <a:gd name="T57" fmla="*/ 386 h 722"/>
              <a:gd name="T58" fmla="*/ 186 w 553"/>
              <a:gd name="T59" fmla="*/ 465 h 722"/>
              <a:gd name="T60" fmla="*/ 132 w 553"/>
              <a:gd name="T61" fmla="*/ 415 h 722"/>
              <a:gd name="T62" fmla="*/ 129 w 553"/>
              <a:gd name="T63" fmla="*/ 403 h 722"/>
              <a:gd name="T64" fmla="*/ 140 w 553"/>
              <a:gd name="T65" fmla="*/ 395 h 722"/>
              <a:gd name="T66" fmla="*/ 186 w 553"/>
              <a:gd name="T67" fmla="*/ 436 h 722"/>
              <a:gd name="T68" fmla="*/ 262 w 553"/>
              <a:gd name="T69" fmla="*/ 365 h 722"/>
              <a:gd name="T70" fmla="*/ 273 w 553"/>
              <a:gd name="T71" fmla="*/ 372 h 722"/>
              <a:gd name="T72" fmla="*/ 271 w 553"/>
              <a:gd name="T73" fmla="*/ 386 h 722"/>
              <a:gd name="T74" fmla="*/ 190 w 553"/>
              <a:gd name="T75" fmla="*/ 601 h 722"/>
              <a:gd name="T76" fmla="*/ 178 w 553"/>
              <a:gd name="T77" fmla="*/ 599 h 722"/>
              <a:gd name="T78" fmla="*/ 128 w 553"/>
              <a:gd name="T79" fmla="*/ 545 h 722"/>
              <a:gd name="T80" fmla="*/ 136 w 553"/>
              <a:gd name="T81" fmla="*/ 533 h 722"/>
              <a:gd name="T82" fmla="*/ 149 w 553"/>
              <a:gd name="T83" fmla="*/ 535 h 722"/>
              <a:gd name="T84" fmla="*/ 258 w 553"/>
              <a:gd name="T85" fmla="*/ 502 h 722"/>
              <a:gd name="T86" fmla="*/ 271 w 553"/>
              <a:gd name="T87" fmla="*/ 505 h 722"/>
              <a:gd name="T88" fmla="*/ 273 w 553"/>
              <a:gd name="T89" fmla="*/ 518 h 722"/>
              <a:gd name="T90" fmla="*/ 357 w 553"/>
              <a:gd name="T91" fmla="*/ 3 h 722"/>
              <a:gd name="T92" fmla="*/ 12 w 553"/>
              <a:gd name="T93" fmla="*/ 0 h 722"/>
              <a:gd name="T94" fmla="*/ 1 w 553"/>
              <a:gd name="T95" fmla="*/ 7 h 722"/>
              <a:gd name="T96" fmla="*/ 1 w 553"/>
              <a:gd name="T97" fmla="*/ 715 h 722"/>
              <a:gd name="T98" fmla="*/ 12 w 553"/>
              <a:gd name="T99" fmla="*/ 722 h 722"/>
              <a:gd name="T100" fmla="*/ 550 w 553"/>
              <a:gd name="T101" fmla="*/ 719 h 722"/>
              <a:gd name="T102" fmla="*/ 553 w 553"/>
              <a:gd name="T103" fmla="*/ 205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53" h="722">
                <a:moveTo>
                  <a:pt x="349" y="205"/>
                </a:moveTo>
                <a:lnTo>
                  <a:pt x="349" y="12"/>
                </a:lnTo>
                <a:lnTo>
                  <a:pt x="542" y="205"/>
                </a:lnTo>
                <a:lnTo>
                  <a:pt x="349" y="205"/>
                </a:lnTo>
                <a:close/>
                <a:moveTo>
                  <a:pt x="444" y="313"/>
                </a:moveTo>
                <a:lnTo>
                  <a:pt x="323" y="313"/>
                </a:lnTo>
                <a:lnTo>
                  <a:pt x="318" y="312"/>
                </a:lnTo>
                <a:lnTo>
                  <a:pt x="315" y="310"/>
                </a:lnTo>
                <a:lnTo>
                  <a:pt x="312" y="306"/>
                </a:lnTo>
                <a:lnTo>
                  <a:pt x="311" y="301"/>
                </a:lnTo>
                <a:lnTo>
                  <a:pt x="312" y="297"/>
                </a:lnTo>
                <a:lnTo>
                  <a:pt x="315" y="293"/>
                </a:lnTo>
                <a:lnTo>
                  <a:pt x="318" y="290"/>
                </a:lnTo>
                <a:lnTo>
                  <a:pt x="323" y="289"/>
                </a:lnTo>
                <a:lnTo>
                  <a:pt x="444" y="289"/>
                </a:lnTo>
                <a:lnTo>
                  <a:pt x="449" y="290"/>
                </a:lnTo>
                <a:lnTo>
                  <a:pt x="452" y="293"/>
                </a:lnTo>
                <a:lnTo>
                  <a:pt x="455" y="297"/>
                </a:lnTo>
                <a:lnTo>
                  <a:pt x="456" y="301"/>
                </a:lnTo>
                <a:lnTo>
                  <a:pt x="455" y="306"/>
                </a:lnTo>
                <a:lnTo>
                  <a:pt x="452" y="310"/>
                </a:lnTo>
                <a:lnTo>
                  <a:pt x="449" y="312"/>
                </a:lnTo>
                <a:lnTo>
                  <a:pt x="444" y="313"/>
                </a:lnTo>
                <a:close/>
                <a:moveTo>
                  <a:pt x="444" y="433"/>
                </a:moveTo>
                <a:lnTo>
                  <a:pt x="323" y="433"/>
                </a:lnTo>
                <a:lnTo>
                  <a:pt x="318" y="432"/>
                </a:lnTo>
                <a:lnTo>
                  <a:pt x="315" y="430"/>
                </a:lnTo>
                <a:lnTo>
                  <a:pt x="312" y="426"/>
                </a:lnTo>
                <a:lnTo>
                  <a:pt x="311" y="421"/>
                </a:lnTo>
                <a:lnTo>
                  <a:pt x="312" y="417"/>
                </a:lnTo>
                <a:lnTo>
                  <a:pt x="315" y="413"/>
                </a:lnTo>
                <a:lnTo>
                  <a:pt x="318" y="410"/>
                </a:lnTo>
                <a:lnTo>
                  <a:pt x="323" y="409"/>
                </a:lnTo>
                <a:lnTo>
                  <a:pt x="444" y="409"/>
                </a:lnTo>
                <a:lnTo>
                  <a:pt x="449" y="410"/>
                </a:lnTo>
                <a:lnTo>
                  <a:pt x="452" y="413"/>
                </a:lnTo>
                <a:lnTo>
                  <a:pt x="455" y="417"/>
                </a:lnTo>
                <a:lnTo>
                  <a:pt x="456" y="421"/>
                </a:lnTo>
                <a:lnTo>
                  <a:pt x="455" y="426"/>
                </a:lnTo>
                <a:lnTo>
                  <a:pt x="452" y="430"/>
                </a:lnTo>
                <a:lnTo>
                  <a:pt x="449" y="432"/>
                </a:lnTo>
                <a:lnTo>
                  <a:pt x="444" y="433"/>
                </a:lnTo>
                <a:close/>
                <a:moveTo>
                  <a:pt x="444" y="578"/>
                </a:moveTo>
                <a:lnTo>
                  <a:pt x="323" y="578"/>
                </a:lnTo>
                <a:lnTo>
                  <a:pt x="318" y="577"/>
                </a:lnTo>
                <a:lnTo>
                  <a:pt x="315" y="574"/>
                </a:lnTo>
                <a:lnTo>
                  <a:pt x="312" y="571"/>
                </a:lnTo>
                <a:lnTo>
                  <a:pt x="311" y="566"/>
                </a:lnTo>
                <a:lnTo>
                  <a:pt x="312" y="561"/>
                </a:lnTo>
                <a:lnTo>
                  <a:pt x="315" y="558"/>
                </a:lnTo>
                <a:lnTo>
                  <a:pt x="318" y="555"/>
                </a:lnTo>
                <a:lnTo>
                  <a:pt x="323" y="554"/>
                </a:lnTo>
                <a:lnTo>
                  <a:pt x="444" y="554"/>
                </a:lnTo>
                <a:lnTo>
                  <a:pt x="449" y="555"/>
                </a:lnTo>
                <a:lnTo>
                  <a:pt x="452" y="558"/>
                </a:lnTo>
                <a:lnTo>
                  <a:pt x="455" y="561"/>
                </a:lnTo>
                <a:lnTo>
                  <a:pt x="456" y="566"/>
                </a:lnTo>
                <a:lnTo>
                  <a:pt x="455" y="571"/>
                </a:lnTo>
                <a:lnTo>
                  <a:pt x="452" y="574"/>
                </a:lnTo>
                <a:lnTo>
                  <a:pt x="449" y="577"/>
                </a:lnTo>
                <a:lnTo>
                  <a:pt x="444" y="578"/>
                </a:lnTo>
                <a:close/>
                <a:moveTo>
                  <a:pt x="271" y="249"/>
                </a:moveTo>
                <a:lnTo>
                  <a:pt x="194" y="325"/>
                </a:lnTo>
                <a:lnTo>
                  <a:pt x="190" y="327"/>
                </a:lnTo>
                <a:lnTo>
                  <a:pt x="186" y="328"/>
                </a:lnTo>
                <a:lnTo>
                  <a:pt x="181" y="327"/>
                </a:lnTo>
                <a:lnTo>
                  <a:pt x="178" y="325"/>
                </a:lnTo>
                <a:lnTo>
                  <a:pt x="132" y="280"/>
                </a:lnTo>
                <a:lnTo>
                  <a:pt x="129" y="275"/>
                </a:lnTo>
                <a:lnTo>
                  <a:pt x="128" y="270"/>
                </a:lnTo>
                <a:lnTo>
                  <a:pt x="129" y="266"/>
                </a:lnTo>
                <a:lnTo>
                  <a:pt x="132" y="262"/>
                </a:lnTo>
                <a:lnTo>
                  <a:pt x="136" y="260"/>
                </a:lnTo>
                <a:lnTo>
                  <a:pt x="140" y="259"/>
                </a:lnTo>
                <a:lnTo>
                  <a:pt x="145" y="260"/>
                </a:lnTo>
                <a:lnTo>
                  <a:pt x="149" y="262"/>
                </a:lnTo>
                <a:lnTo>
                  <a:pt x="186" y="299"/>
                </a:lnTo>
                <a:lnTo>
                  <a:pt x="253" y="232"/>
                </a:lnTo>
                <a:lnTo>
                  <a:pt x="258" y="230"/>
                </a:lnTo>
                <a:lnTo>
                  <a:pt x="262" y="229"/>
                </a:lnTo>
                <a:lnTo>
                  <a:pt x="267" y="230"/>
                </a:lnTo>
                <a:lnTo>
                  <a:pt x="271" y="232"/>
                </a:lnTo>
                <a:lnTo>
                  <a:pt x="273" y="236"/>
                </a:lnTo>
                <a:lnTo>
                  <a:pt x="274" y="240"/>
                </a:lnTo>
                <a:lnTo>
                  <a:pt x="273" y="245"/>
                </a:lnTo>
                <a:lnTo>
                  <a:pt x="271" y="249"/>
                </a:lnTo>
                <a:close/>
                <a:moveTo>
                  <a:pt x="271" y="386"/>
                </a:moveTo>
                <a:lnTo>
                  <a:pt x="194" y="461"/>
                </a:lnTo>
                <a:lnTo>
                  <a:pt x="190" y="464"/>
                </a:lnTo>
                <a:lnTo>
                  <a:pt x="186" y="465"/>
                </a:lnTo>
                <a:lnTo>
                  <a:pt x="181" y="464"/>
                </a:lnTo>
                <a:lnTo>
                  <a:pt x="178" y="461"/>
                </a:lnTo>
                <a:lnTo>
                  <a:pt x="132" y="415"/>
                </a:lnTo>
                <a:lnTo>
                  <a:pt x="129" y="411"/>
                </a:lnTo>
                <a:lnTo>
                  <a:pt x="128" y="407"/>
                </a:lnTo>
                <a:lnTo>
                  <a:pt x="129" y="403"/>
                </a:lnTo>
                <a:lnTo>
                  <a:pt x="132" y="399"/>
                </a:lnTo>
                <a:lnTo>
                  <a:pt x="136" y="396"/>
                </a:lnTo>
                <a:lnTo>
                  <a:pt x="140" y="395"/>
                </a:lnTo>
                <a:lnTo>
                  <a:pt x="145" y="396"/>
                </a:lnTo>
                <a:lnTo>
                  <a:pt x="149" y="399"/>
                </a:lnTo>
                <a:lnTo>
                  <a:pt x="186" y="436"/>
                </a:lnTo>
                <a:lnTo>
                  <a:pt x="253" y="368"/>
                </a:lnTo>
                <a:lnTo>
                  <a:pt x="258" y="365"/>
                </a:lnTo>
                <a:lnTo>
                  <a:pt x="262" y="365"/>
                </a:lnTo>
                <a:lnTo>
                  <a:pt x="267" y="365"/>
                </a:lnTo>
                <a:lnTo>
                  <a:pt x="271" y="368"/>
                </a:lnTo>
                <a:lnTo>
                  <a:pt x="273" y="372"/>
                </a:lnTo>
                <a:lnTo>
                  <a:pt x="274" y="376"/>
                </a:lnTo>
                <a:lnTo>
                  <a:pt x="273" y="381"/>
                </a:lnTo>
                <a:lnTo>
                  <a:pt x="271" y="386"/>
                </a:lnTo>
                <a:close/>
                <a:moveTo>
                  <a:pt x="271" y="522"/>
                </a:moveTo>
                <a:lnTo>
                  <a:pt x="194" y="599"/>
                </a:lnTo>
                <a:lnTo>
                  <a:pt x="190" y="601"/>
                </a:lnTo>
                <a:lnTo>
                  <a:pt x="186" y="602"/>
                </a:lnTo>
                <a:lnTo>
                  <a:pt x="181" y="601"/>
                </a:lnTo>
                <a:lnTo>
                  <a:pt x="178" y="599"/>
                </a:lnTo>
                <a:lnTo>
                  <a:pt x="132" y="553"/>
                </a:lnTo>
                <a:lnTo>
                  <a:pt x="129" y="549"/>
                </a:lnTo>
                <a:lnTo>
                  <a:pt x="128" y="545"/>
                </a:lnTo>
                <a:lnTo>
                  <a:pt x="129" y="540"/>
                </a:lnTo>
                <a:lnTo>
                  <a:pt x="132" y="535"/>
                </a:lnTo>
                <a:lnTo>
                  <a:pt x="136" y="533"/>
                </a:lnTo>
                <a:lnTo>
                  <a:pt x="140" y="532"/>
                </a:lnTo>
                <a:lnTo>
                  <a:pt x="145" y="533"/>
                </a:lnTo>
                <a:lnTo>
                  <a:pt x="149" y="535"/>
                </a:lnTo>
                <a:lnTo>
                  <a:pt x="186" y="572"/>
                </a:lnTo>
                <a:lnTo>
                  <a:pt x="253" y="505"/>
                </a:lnTo>
                <a:lnTo>
                  <a:pt x="258" y="502"/>
                </a:lnTo>
                <a:lnTo>
                  <a:pt x="262" y="501"/>
                </a:lnTo>
                <a:lnTo>
                  <a:pt x="267" y="502"/>
                </a:lnTo>
                <a:lnTo>
                  <a:pt x="271" y="505"/>
                </a:lnTo>
                <a:lnTo>
                  <a:pt x="273" y="509"/>
                </a:lnTo>
                <a:lnTo>
                  <a:pt x="274" y="513"/>
                </a:lnTo>
                <a:lnTo>
                  <a:pt x="273" y="518"/>
                </a:lnTo>
                <a:lnTo>
                  <a:pt x="271" y="522"/>
                </a:lnTo>
                <a:close/>
                <a:moveTo>
                  <a:pt x="550" y="196"/>
                </a:moveTo>
                <a:lnTo>
                  <a:pt x="357" y="3"/>
                </a:lnTo>
                <a:lnTo>
                  <a:pt x="353" y="1"/>
                </a:lnTo>
                <a:lnTo>
                  <a:pt x="349" y="0"/>
                </a:lnTo>
                <a:lnTo>
                  <a:pt x="12" y="0"/>
                </a:lnTo>
                <a:lnTo>
                  <a:pt x="7" y="1"/>
                </a:lnTo>
                <a:lnTo>
                  <a:pt x="4" y="3"/>
                </a:lnTo>
                <a:lnTo>
                  <a:pt x="1" y="7"/>
                </a:lnTo>
                <a:lnTo>
                  <a:pt x="0" y="12"/>
                </a:lnTo>
                <a:lnTo>
                  <a:pt x="0" y="711"/>
                </a:lnTo>
                <a:lnTo>
                  <a:pt x="1" y="715"/>
                </a:lnTo>
                <a:lnTo>
                  <a:pt x="4" y="719"/>
                </a:lnTo>
                <a:lnTo>
                  <a:pt x="7" y="721"/>
                </a:lnTo>
                <a:lnTo>
                  <a:pt x="12" y="722"/>
                </a:lnTo>
                <a:lnTo>
                  <a:pt x="542" y="722"/>
                </a:lnTo>
                <a:lnTo>
                  <a:pt x="546" y="721"/>
                </a:lnTo>
                <a:lnTo>
                  <a:pt x="550" y="719"/>
                </a:lnTo>
                <a:lnTo>
                  <a:pt x="552" y="715"/>
                </a:lnTo>
                <a:lnTo>
                  <a:pt x="553" y="711"/>
                </a:lnTo>
                <a:lnTo>
                  <a:pt x="553" y="205"/>
                </a:lnTo>
                <a:lnTo>
                  <a:pt x="552" y="200"/>
                </a:lnTo>
                <a:lnTo>
                  <a:pt x="550" y="19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8" name="Group 27" descr="This is an icon of four pieces of paper.">
            <a:extLst>
              <a:ext uri="{FF2B5EF4-FFF2-40B4-BE49-F238E27FC236}">
                <a16:creationId xmlns:a16="http://schemas.microsoft.com/office/drawing/2014/main" id="{8211EBBD-89FB-5D9D-6C1C-C10AD5264C5E}"/>
              </a:ext>
            </a:extLst>
          </p:cNvPr>
          <p:cNvGrpSpPr/>
          <p:nvPr/>
        </p:nvGrpSpPr>
        <p:grpSpPr>
          <a:xfrm>
            <a:off x="454012" y="4746796"/>
            <a:ext cx="239712" cy="285750"/>
            <a:chOff x="5494338" y="1370013"/>
            <a:chExt cx="239712" cy="285750"/>
          </a:xfrm>
          <a:solidFill>
            <a:schemeClr val="bg1"/>
          </a:solidFill>
        </p:grpSpPr>
        <p:sp>
          <p:nvSpPr>
            <p:cNvPr id="29" name="Freeform 961">
              <a:extLst>
                <a:ext uri="{FF2B5EF4-FFF2-40B4-BE49-F238E27FC236}">
                  <a16:creationId xmlns:a16="http://schemas.microsoft.com/office/drawing/2014/main" id="{F22DEC90-B5A9-945E-D41E-E078A816B2DA}"/>
                </a:ext>
              </a:extLst>
            </p:cNvPr>
            <p:cNvSpPr>
              <a:spLocks noEditPoints="1"/>
            </p:cNvSpPr>
            <p:nvPr/>
          </p:nvSpPr>
          <p:spPr bwMode="auto">
            <a:xfrm>
              <a:off x="5629275" y="1370013"/>
              <a:ext cx="104775" cy="133350"/>
            </a:xfrm>
            <a:custGeom>
              <a:avLst/>
              <a:gdLst>
                <a:gd name="T0" fmla="*/ 156 w 265"/>
                <a:gd name="T1" fmla="*/ 108 h 337"/>
                <a:gd name="T2" fmla="*/ 156 w 265"/>
                <a:gd name="T3" fmla="*/ 12 h 337"/>
                <a:gd name="T4" fmla="*/ 252 w 265"/>
                <a:gd name="T5" fmla="*/ 108 h 337"/>
                <a:gd name="T6" fmla="*/ 156 w 265"/>
                <a:gd name="T7" fmla="*/ 108 h 337"/>
                <a:gd name="T8" fmla="*/ 261 w 265"/>
                <a:gd name="T9" fmla="*/ 100 h 337"/>
                <a:gd name="T10" fmla="*/ 165 w 265"/>
                <a:gd name="T11" fmla="*/ 3 h 337"/>
                <a:gd name="T12" fmla="*/ 161 w 265"/>
                <a:gd name="T13" fmla="*/ 1 h 337"/>
                <a:gd name="T14" fmla="*/ 156 w 265"/>
                <a:gd name="T15" fmla="*/ 0 h 337"/>
                <a:gd name="T16" fmla="*/ 12 w 265"/>
                <a:gd name="T17" fmla="*/ 0 h 337"/>
                <a:gd name="T18" fmla="*/ 7 w 265"/>
                <a:gd name="T19" fmla="*/ 1 h 337"/>
                <a:gd name="T20" fmla="*/ 3 w 265"/>
                <a:gd name="T21" fmla="*/ 3 h 337"/>
                <a:gd name="T22" fmla="*/ 1 w 265"/>
                <a:gd name="T23" fmla="*/ 7 h 337"/>
                <a:gd name="T24" fmla="*/ 0 w 265"/>
                <a:gd name="T25" fmla="*/ 12 h 337"/>
                <a:gd name="T26" fmla="*/ 0 w 265"/>
                <a:gd name="T27" fmla="*/ 325 h 337"/>
                <a:gd name="T28" fmla="*/ 1 w 265"/>
                <a:gd name="T29" fmla="*/ 329 h 337"/>
                <a:gd name="T30" fmla="*/ 3 w 265"/>
                <a:gd name="T31" fmla="*/ 334 h 337"/>
                <a:gd name="T32" fmla="*/ 7 w 265"/>
                <a:gd name="T33" fmla="*/ 337 h 337"/>
                <a:gd name="T34" fmla="*/ 12 w 265"/>
                <a:gd name="T35" fmla="*/ 337 h 337"/>
                <a:gd name="T36" fmla="*/ 253 w 265"/>
                <a:gd name="T37" fmla="*/ 337 h 337"/>
                <a:gd name="T38" fmla="*/ 258 w 265"/>
                <a:gd name="T39" fmla="*/ 337 h 337"/>
                <a:gd name="T40" fmla="*/ 261 w 265"/>
                <a:gd name="T41" fmla="*/ 334 h 337"/>
                <a:gd name="T42" fmla="*/ 264 w 265"/>
                <a:gd name="T43" fmla="*/ 329 h 337"/>
                <a:gd name="T44" fmla="*/ 265 w 265"/>
                <a:gd name="T45" fmla="*/ 325 h 337"/>
                <a:gd name="T46" fmla="*/ 265 w 265"/>
                <a:gd name="T47" fmla="*/ 108 h 337"/>
                <a:gd name="T48" fmla="*/ 264 w 265"/>
                <a:gd name="T49" fmla="*/ 104 h 337"/>
                <a:gd name="T50" fmla="*/ 261 w 265"/>
                <a:gd name="T51" fmla="*/ 10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5" h="337">
                  <a:moveTo>
                    <a:pt x="156" y="108"/>
                  </a:moveTo>
                  <a:lnTo>
                    <a:pt x="156" y="12"/>
                  </a:lnTo>
                  <a:lnTo>
                    <a:pt x="252" y="108"/>
                  </a:lnTo>
                  <a:lnTo>
                    <a:pt x="156" y="108"/>
                  </a:lnTo>
                  <a:close/>
                  <a:moveTo>
                    <a:pt x="261" y="100"/>
                  </a:moveTo>
                  <a:lnTo>
                    <a:pt x="165" y="3"/>
                  </a:lnTo>
                  <a:lnTo>
                    <a:pt x="161" y="1"/>
                  </a:lnTo>
                  <a:lnTo>
                    <a:pt x="156" y="0"/>
                  </a:lnTo>
                  <a:lnTo>
                    <a:pt x="12" y="0"/>
                  </a:lnTo>
                  <a:lnTo>
                    <a:pt x="7" y="1"/>
                  </a:lnTo>
                  <a:lnTo>
                    <a:pt x="3" y="3"/>
                  </a:lnTo>
                  <a:lnTo>
                    <a:pt x="1" y="7"/>
                  </a:lnTo>
                  <a:lnTo>
                    <a:pt x="0" y="12"/>
                  </a:lnTo>
                  <a:lnTo>
                    <a:pt x="0" y="325"/>
                  </a:lnTo>
                  <a:lnTo>
                    <a:pt x="1" y="329"/>
                  </a:lnTo>
                  <a:lnTo>
                    <a:pt x="3" y="334"/>
                  </a:lnTo>
                  <a:lnTo>
                    <a:pt x="7" y="337"/>
                  </a:lnTo>
                  <a:lnTo>
                    <a:pt x="12" y="337"/>
                  </a:lnTo>
                  <a:lnTo>
                    <a:pt x="253" y="337"/>
                  </a:lnTo>
                  <a:lnTo>
                    <a:pt x="258" y="337"/>
                  </a:lnTo>
                  <a:lnTo>
                    <a:pt x="261" y="334"/>
                  </a:lnTo>
                  <a:lnTo>
                    <a:pt x="264" y="329"/>
                  </a:lnTo>
                  <a:lnTo>
                    <a:pt x="265" y="325"/>
                  </a:lnTo>
                  <a:lnTo>
                    <a:pt x="265" y="108"/>
                  </a:lnTo>
                  <a:lnTo>
                    <a:pt x="264" y="104"/>
                  </a:lnTo>
                  <a:lnTo>
                    <a:pt x="261"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62">
              <a:extLst>
                <a:ext uri="{FF2B5EF4-FFF2-40B4-BE49-F238E27FC236}">
                  <a16:creationId xmlns:a16="http://schemas.microsoft.com/office/drawing/2014/main" id="{2C93CDC0-F845-7172-C555-0662ECEFE7ED}"/>
                </a:ext>
              </a:extLst>
            </p:cNvPr>
            <p:cNvSpPr>
              <a:spLocks noEditPoints="1"/>
            </p:cNvSpPr>
            <p:nvPr/>
          </p:nvSpPr>
          <p:spPr bwMode="auto">
            <a:xfrm>
              <a:off x="5494338" y="1370013"/>
              <a:ext cx="106363" cy="133350"/>
            </a:xfrm>
            <a:custGeom>
              <a:avLst/>
              <a:gdLst>
                <a:gd name="T0" fmla="*/ 157 w 266"/>
                <a:gd name="T1" fmla="*/ 108 h 337"/>
                <a:gd name="T2" fmla="*/ 157 w 266"/>
                <a:gd name="T3" fmla="*/ 12 h 337"/>
                <a:gd name="T4" fmla="*/ 252 w 266"/>
                <a:gd name="T5" fmla="*/ 108 h 337"/>
                <a:gd name="T6" fmla="*/ 157 w 266"/>
                <a:gd name="T7" fmla="*/ 108 h 337"/>
                <a:gd name="T8" fmla="*/ 166 w 266"/>
                <a:gd name="T9" fmla="*/ 3 h 337"/>
                <a:gd name="T10" fmla="*/ 162 w 266"/>
                <a:gd name="T11" fmla="*/ 1 h 337"/>
                <a:gd name="T12" fmla="*/ 157 w 266"/>
                <a:gd name="T13" fmla="*/ 0 h 337"/>
                <a:gd name="T14" fmla="*/ 13 w 266"/>
                <a:gd name="T15" fmla="*/ 0 h 337"/>
                <a:gd name="T16" fmla="*/ 8 w 266"/>
                <a:gd name="T17" fmla="*/ 1 h 337"/>
                <a:gd name="T18" fmla="*/ 5 w 266"/>
                <a:gd name="T19" fmla="*/ 3 h 337"/>
                <a:gd name="T20" fmla="*/ 1 w 266"/>
                <a:gd name="T21" fmla="*/ 7 h 337"/>
                <a:gd name="T22" fmla="*/ 0 w 266"/>
                <a:gd name="T23" fmla="*/ 12 h 337"/>
                <a:gd name="T24" fmla="*/ 0 w 266"/>
                <a:gd name="T25" fmla="*/ 325 h 337"/>
                <a:gd name="T26" fmla="*/ 1 w 266"/>
                <a:gd name="T27" fmla="*/ 329 h 337"/>
                <a:gd name="T28" fmla="*/ 5 w 266"/>
                <a:gd name="T29" fmla="*/ 334 h 337"/>
                <a:gd name="T30" fmla="*/ 8 w 266"/>
                <a:gd name="T31" fmla="*/ 337 h 337"/>
                <a:gd name="T32" fmla="*/ 13 w 266"/>
                <a:gd name="T33" fmla="*/ 337 h 337"/>
                <a:gd name="T34" fmla="*/ 253 w 266"/>
                <a:gd name="T35" fmla="*/ 337 h 337"/>
                <a:gd name="T36" fmla="*/ 258 w 266"/>
                <a:gd name="T37" fmla="*/ 337 h 337"/>
                <a:gd name="T38" fmla="*/ 263 w 266"/>
                <a:gd name="T39" fmla="*/ 334 h 337"/>
                <a:gd name="T40" fmla="*/ 265 w 266"/>
                <a:gd name="T41" fmla="*/ 329 h 337"/>
                <a:gd name="T42" fmla="*/ 266 w 266"/>
                <a:gd name="T43" fmla="*/ 325 h 337"/>
                <a:gd name="T44" fmla="*/ 266 w 266"/>
                <a:gd name="T45" fmla="*/ 108 h 337"/>
                <a:gd name="T46" fmla="*/ 265 w 266"/>
                <a:gd name="T47" fmla="*/ 104 h 337"/>
                <a:gd name="T48" fmla="*/ 263 w 266"/>
                <a:gd name="T49" fmla="*/ 100 h 337"/>
                <a:gd name="T50" fmla="*/ 166 w 266"/>
                <a:gd name="T51" fmla="*/ 3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6" h="337">
                  <a:moveTo>
                    <a:pt x="157" y="108"/>
                  </a:moveTo>
                  <a:lnTo>
                    <a:pt x="157" y="12"/>
                  </a:lnTo>
                  <a:lnTo>
                    <a:pt x="252" y="108"/>
                  </a:lnTo>
                  <a:lnTo>
                    <a:pt x="157" y="108"/>
                  </a:lnTo>
                  <a:close/>
                  <a:moveTo>
                    <a:pt x="166" y="3"/>
                  </a:moveTo>
                  <a:lnTo>
                    <a:pt x="162" y="1"/>
                  </a:lnTo>
                  <a:lnTo>
                    <a:pt x="157" y="0"/>
                  </a:lnTo>
                  <a:lnTo>
                    <a:pt x="13" y="0"/>
                  </a:lnTo>
                  <a:lnTo>
                    <a:pt x="8" y="1"/>
                  </a:lnTo>
                  <a:lnTo>
                    <a:pt x="5" y="3"/>
                  </a:lnTo>
                  <a:lnTo>
                    <a:pt x="1" y="7"/>
                  </a:lnTo>
                  <a:lnTo>
                    <a:pt x="0" y="12"/>
                  </a:lnTo>
                  <a:lnTo>
                    <a:pt x="0" y="325"/>
                  </a:lnTo>
                  <a:lnTo>
                    <a:pt x="1" y="329"/>
                  </a:lnTo>
                  <a:lnTo>
                    <a:pt x="5" y="334"/>
                  </a:lnTo>
                  <a:lnTo>
                    <a:pt x="8" y="337"/>
                  </a:lnTo>
                  <a:lnTo>
                    <a:pt x="13" y="337"/>
                  </a:lnTo>
                  <a:lnTo>
                    <a:pt x="253" y="337"/>
                  </a:lnTo>
                  <a:lnTo>
                    <a:pt x="258" y="337"/>
                  </a:lnTo>
                  <a:lnTo>
                    <a:pt x="263" y="334"/>
                  </a:lnTo>
                  <a:lnTo>
                    <a:pt x="265" y="329"/>
                  </a:lnTo>
                  <a:lnTo>
                    <a:pt x="266" y="325"/>
                  </a:lnTo>
                  <a:lnTo>
                    <a:pt x="266" y="108"/>
                  </a:lnTo>
                  <a:lnTo>
                    <a:pt x="265" y="104"/>
                  </a:lnTo>
                  <a:lnTo>
                    <a:pt x="263" y="100"/>
                  </a:lnTo>
                  <a:lnTo>
                    <a:pt x="16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963">
              <a:extLst>
                <a:ext uri="{FF2B5EF4-FFF2-40B4-BE49-F238E27FC236}">
                  <a16:creationId xmlns:a16="http://schemas.microsoft.com/office/drawing/2014/main" id="{B385EC6D-C0DD-1DF3-309A-92643F6C5D3B}"/>
                </a:ext>
              </a:extLst>
            </p:cNvPr>
            <p:cNvSpPr>
              <a:spLocks noEditPoints="1"/>
            </p:cNvSpPr>
            <p:nvPr/>
          </p:nvSpPr>
          <p:spPr bwMode="auto">
            <a:xfrm>
              <a:off x="5629275" y="1522413"/>
              <a:ext cx="104775" cy="133350"/>
            </a:xfrm>
            <a:custGeom>
              <a:avLst/>
              <a:gdLst>
                <a:gd name="T0" fmla="*/ 156 w 265"/>
                <a:gd name="T1" fmla="*/ 108 h 336"/>
                <a:gd name="T2" fmla="*/ 156 w 265"/>
                <a:gd name="T3" fmla="*/ 11 h 336"/>
                <a:gd name="T4" fmla="*/ 252 w 265"/>
                <a:gd name="T5" fmla="*/ 108 h 336"/>
                <a:gd name="T6" fmla="*/ 156 w 265"/>
                <a:gd name="T7" fmla="*/ 108 h 336"/>
                <a:gd name="T8" fmla="*/ 165 w 265"/>
                <a:gd name="T9" fmla="*/ 3 h 336"/>
                <a:gd name="T10" fmla="*/ 161 w 265"/>
                <a:gd name="T11" fmla="*/ 1 h 336"/>
                <a:gd name="T12" fmla="*/ 156 w 265"/>
                <a:gd name="T13" fmla="*/ 0 h 336"/>
                <a:gd name="T14" fmla="*/ 12 w 265"/>
                <a:gd name="T15" fmla="*/ 0 h 336"/>
                <a:gd name="T16" fmla="*/ 7 w 265"/>
                <a:gd name="T17" fmla="*/ 1 h 336"/>
                <a:gd name="T18" fmla="*/ 3 w 265"/>
                <a:gd name="T19" fmla="*/ 3 h 336"/>
                <a:gd name="T20" fmla="*/ 1 w 265"/>
                <a:gd name="T21" fmla="*/ 7 h 336"/>
                <a:gd name="T22" fmla="*/ 0 w 265"/>
                <a:gd name="T23" fmla="*/ 11 h 336"/>
                <a:gd name="T24" fmla="*/ 0 w 265"/>
                <a:gd name="T25" fmla="*/ 325 h 336"/>
                <a:gd name="T26" fmla="*/ 1 w 265"/>
                <a:gd name="T27" fmla="*/ 329 h 336"/>
                <a:gd name="T28" fmla="*/ 3 w 265"/>
                <a:gd name="T29" fmla="*/ 333 h 336"/>
                <a:gd name="T30" fmla="*/ 7 w 265"/>
                <a:gd name="T31" fmla="*/ 335 h 336"/>
                <a:gd name="T32" fmla="*/ 12 w 265"/>
                <a:gd name="T33" fmla="*/ 336 h 336"/>
                <a:gd name="T34" fmla="*/ 253 w 265"/>
                <a:gd name="T35" fmla="*/ 336 h 336"/>
                <a:gd name="T36" fmla="*/ 258 w 265"/>
                <a:gd name="T37" fmla="*/ 335 h 336"/>
                <a:gd name="T38" fmla="*/ 261 w 265"/>
                <a:gd name="T39" fmla="*/ 333 h 336"/>
                <a:gd name="T40" fmla="*/ 264 w 265"/>
                <a:gd name="T41" fmla="*/ 329 h 336"/>
                <a:gd name="T42" fmla="*/ 265 w 265"/>
                <a:gd name="T43" fmla="*/ 325 h 336"/>
                <a:gd name="T44" fmla="*/ 265 w 265"/>
                <a:gd name="T45" fmla="*/ 108 h 336"/>
                <a:gd name="T46" fmla="*/ 264 w 265"/>
                <a:gd name="T47" fmla="*/ 104 h 336"/>
                <a:gd name="T48" fmla="*/ 261 w 265"/>
                <a:gd name="T49" fmla="*/ 100 h 336"/>
                <a:gd name="T50" fmla="*/ 165 w 265"/>
                <a:gd name="T51" fmla="*/ 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5" h="336">
                  <a:moveTo>
                    <a:pt x="156" y="108"/>
                  </a:moveTo>
                  <a:lnTo>
                    <a:pt x="156" y="11"/>
                  </a:lnTo>
                  <a:lnTo>
                    <a:pt x="252" y="108"/>
                  </a:lnTo>
                  <a:lnTo>
                    <a:pt x="156" y="108"/>
                  </a:lnTo>
                  <a:close/>
                  <a:moveTo>
                    <a:pt x="165" y="3"/>
                  </a:moveTo>
                  <a:lnTo>
                    <a:pt x="161" y="1"/>
                  </a:lnTo>
                  <a:lnTo>
                    <a:pt x="156" y="0"/>
                  </a:lnTo>
                  <a:lnTo>
                    <a:pt x="12" y="0"/>
                  </a:lnTo>
                  <a:lnTo>
                    <a:pt x="7" y="1"/>
                  </a:lnTo>
                  <a:lnTo>
                    <a:pt x="3" y="3"/>
                  </a:lnTo>
                  <a:lnTo>
                    <a:pt x="1" y="7"/>
                  </a:lnTo>
                  <a:lnTo>
                    <a:pt x="0" y="11"/>
                  </a:lnTo>
                  <a:lnTo>
                    <a:pt x="0" y="325"/>
                  </a:lnTo>
                  <a:lnTo>
                    <a:pt x="1" y="329"/>
                  </a:lnTo>
                  <a:lnTo>
                    <a:pt x="3" y="333"/>
                  </a:lnTo>
                  <a:lnTo>
                    <a:pt x="7" y="335"/>
                  </a:lnTo>
                  <a:lnTo>
                    <a:pt x="12" y="336"/>
                  </a:lnTo>
                  <a:lnTo>
                    <a:pt x="253" y="336"/>
                  </a:lnTo>
                  <a:lnTo>
                    <a:pt x="258" y="335"/>
                  </a:lnTo>
                  <a:lnTo>
                    <a:pt x="261" y="333"/>
                  </a:lnTo>
                  <a:lnTo>
                    <a:pt x="264" y="329"/>
                  </a:lnTo>
                  <a:lnTo>
                    <a:pt x="265" y="325"/>
                  </a:lnTo>
                  <a:lnTo>
                    <a:pt x="265" y="108"/>
                  </a:lnTo>
                  <a:lnTo>
                    <a:pt x="264" y="104"/>
                  </a:lnTo>
                  <a:lnTo>
                    <a:pt x="261" y="100"/>
                  </a:lnTo>
                  <a:lnTo>
                    <a:pt x="16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964">
              <a:extLst>
                <a:ext uri="{FF2B5EF4-FFF2-40B4-BE49-F238E27FC236}">
                  <a16:creationId xmlns:a16="http://schemas.microsoft.com/office/drawing/2014/main" id="{412A7D52-F116-75F2-C5CB-22B4262F6263}"/>
                </a:ext>
              </a:extLst>
            </p:cNvPr>
            <p:cNvSpPr>
              <a:spLocks noEditPoints="1"/>
            </p:cNvSpPr>
            <p:nvPr/>
          </p:nvSpPr>
          <p:spPr bwMode="auto">
            <a:xfrm>
              <a:off x="5494338" y="1522413"/>
              <a:ext cx="106363" cy="133350"/>
            </a:xfrm>
            <a:custGeom>
              <a:avLst/>
              <a:gdLst>
                <a:gd name="T0" fmla="*/ 157 w 266"/>
                <a:gd name="T1" fmla="*/ 108 h 336"/>
                <a:gd name="T2" fmla="*/ 157 w 266"/>
                <a:gd name="T3" fmla="*/ 11 h 336"/>
                <a:gd name="T4" fmla="*/ 252 w 266"/>
                <a:gd name="T5" fmla="*/ 108 h 336"/>
                <a:gd name="T6" fmla="*/ 157 w 266"/>
                <a:gd name="T7" fmla="*/ 108 h 336"/>
                <a:gd name="T8" fmla="*/ 166 w 266"/>
                <a:gd name="T9" fmla="*/ 3 h 336"/>
                <a:gd name="T10" fmla="*/ 162 w 266"/>
                <a:gd name="T11" fmla="*/ 1 h 336"/>
                <a:gd name="T12" fmla="*/ 157 w 266"/>
                <a:gd name="T13" fmla="*/ 0 h 336"/>
                <a:gd name="T14" fmla="*/ 13 w 266"/>
                <a:gd name="T15" fmla="*/ 0 h 336"/>
                <a:gd name="T16" fmla="*/ 8 w 266"/>
                <a:gd name="T17" fmla="*/ 1 h 336"/>
                <a:gd name="T18" fmla="*/ 5 w 266"/>
                <a:gd name="T19" fmla="*/ 3 h 336"/>
                <a:gd name="T20" fmla="*/ 1 w 266"/>
                <a:gd name="T21" fmla="*/ 7 h 336"/>
                <a:gd name="T22" fmla="*/ 0 w 266"/>
                <a:gd name="T23" fmla="*/ 11 h 336"/>
                <a:gd name="T24" fmla="*/ 0 w 266"/>
                <a:gd name="T25" fmla="*/ 325 h 336"/>
                <a:gd name="T26" fmla="*/ 1 w 266"/>
                <a:gd name="T27" fmla="*/ 329 h 336"/>
                <a:gd name="T28" fmla="*/ 5 w 266"/>
                <a:gd name="T29" fmla="*/ 333 h 336"/>
                <a:gd name="T30" fmla="*/ 8 w 266"/>
                <a:gd name="T31" fmla="*/ 335 h 336"/>
                <a:gd name="T32" fmla="*/ 13 w 266"/>
                <a:gd name="T33" fmla="*/ 336 h 336"/>
                <a:gd name="T34" fmla="*/ 253 w 266"/>
                <a:gd name="T35" fmla="*/ 336 h 336"/>
                <a:gd name="T36" fmla="*/ 258 w 266"/>
                <a:gd name="T37" fmla="*/ 335 h 336"/>
                <a:gd name="T38" fmla="*/ 263 w 266"/>
                <a:gd name="T39" fmla="*/ 333 h 336"/>
                <a:gd name="T40" fmla="*/ 265 w 266"/>
                <a:gd name="T41" fmla="*/ 329 h 336"/>
                <a:gd name="T42" fmla="*/ 266 w 266"/>
                <a:gd name="T43" fmla="*/ 325 h 336"/>
                <a:gd name="T44" fmla="*/ 266 w 266"/>
                <a:gd name="T45" fmla="*/ 108 h 336"/>
                <a:gd name="T46" fmla="*/ 265 w 266"/>
                <a:gd name="T47" fmla="*/ 104 h 336"/>
                <a:gd name="T48" fmla="*/ 263 w 266"/>
                <a:gd name="T49" fmla="*/ 100 h 336"/>
                <a:gd name="T50" fmla="*/ 166 w 266"/>
                <a:gd name="T51" fmla="*/ 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6" h="336">
                  <a:moveTo>
                    <a:pt x="157" y="108"/>
                  </a:moveTo>
                  <a:lnTo>
                    <a:pt x="157" y="11"/>
                  </a:lnTo>
                  <a:lnTo>
                    <a:pt x="252" y="108"/>
                  </a:lnTo>
                  <a:lnTo>
                    <a:pt x="157" y="108"/>
                  </a:lnTo>
                  <a:close/>
                  <a:moveTo>
                    <a:pt x="166" y="3"/>
                  </a:moveTo>
                  <a:lnTo>
                    <a:pt x="162" y="1"/>
                  </a:lnTo>
                  <a:lnTo>
                    <a:pt x="157" y="0"/>
                  </a:lnTo>
                  <a:lnTo>
                    <a:pt x="13" y="0"/>
                  </a:lnTo>
                  <a:lnTo>
                    <a:pt x="8" y="1"/>
                  </a:lnTo>
                  <a:lnTo>
                    <a:pt x="5" y="3"/>
                  </a:lnTo>
                  <a:lnTo>
                    <a:pt x="1" y="7"/>
                  </a:lnTo>
                  <a:lnTo>
                    <a:pt x="0" y="11"/>
                  </a:lnTo>
                  <a:lnTo>
                    <a:pt x="0" y="325"/>
                  </a:lnTo>
                  <a:lnTo>
                    <a:pt x="1" y="329"/>
                  </a:lnTo>
                  <a:lnTo>
                    <a:pt x="5" y="333"/>
                  </a:lnTo>
                  <a:lnTo>
                    <a:pt x="8" y="335"/>
                  </a:lnTo>
                  <a:lnTo>
                    <a:pt x="13" y="336"/>
                  </a:lnTo>
                  <a:lnTo>
                    <a:pt x="253" y="336"/>
                  </a:lnTo>
                  <a:lnTo>
                    <a:pt x="258" y="335"/>
                  </a:lnTo>
                  <a:lnTo>
                    <a:pt x="263" y="333"/>
                  </a:lnTo>
                  <a:lnTo>
                    <a:pt x="265" y="329"/>
                  </a:lnTo>
                  <a:lnTo>
                    <a:pt x="266" y="325"/>
                  </a:lnTo>
                  <a:lnTo>
                    <a:pt x="266" y="108"/>
                  </a:lnTo>
                  <a:lnTo>
                    <a:pt x="265" y="104"/>
                  </a:lnTo>
                  <a:lnTo>
                    <a:pt x="263" y="100"/>
                  </a:lnTo>
                  <a:lnTo>
                    <a:pt x="16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 name="Group 32" descr="This is an icon of a paper airplane. ">
            <a:extLst>
              <a:ext uri="{FF2B5EF4-FFF2-40B4-BE49-F238E27FC236}">
                <a16:creationId xmlns:a16="http://schemas.microsoft.com/office/drawing/2014/main" id="{FAF01B54-9C2F-482C-6C47-A1A9679D4490}"/>
              </a:ext>
            </a:extLst>
          </p:cNvPr>
          <p:cNvGrpSpPr/>
          <p:nvPr/>
        </p:nvGrpSpPr>
        <p:grpSpPr>
          <a:xfrm>
            <a:off x="389559" y="1883339"/>
            <a:ext cx="287338" cy="260350"/>
            <a:chOff x="6448425" y="796925"/>
            <a:chExt cx="287338" cy="260350"/>
          </a:xfrm>
          <a:solidFill>
            <a:schemeClr val="bg1"/>
          </a:solidFill>
        </p:grpSpPr>
        <p:sp>
          <p:nvSpPr>
            <p:cNvPr id="34" name="Freeform 3562">
              <a:extLst>
                <a:ext uri="{FF2B5EF4-FFF2-40B4-BE49-F238E27FC236}">
                  <a16:creationId xmlns:a16="http://schemas.microsoft.com/office/drawing/2014/main" id="{10BC3791-2662-102D-8BA0-EEF45DE80F5A}"/>
                </a:ext>
              </a:extLst>
            </p:cNvPr>
            <p:cNvSpPr>
              <a:spLocks/>
            </p:cNvSpPr>
            <p:nvPr/>
          </p:nvSpPr>
          <p:spPr bwMode="auto">
            <a:xfrm>
              <a:off x="6448425" y="796925"/>
              <a:ext cx="277812" cy="161925"/>
            </a:xfrm>
            <a:custGeom>
              <a:avLst/>
              <a:gdLst>
                <a:gd name="T0" fmla="*/ 8 w 701"/>
                <a:gd name="T1" fmla="*/ 285 h 408"/>
                <a:gd name="T2" fmla="*/ 5 w 701"/>
                <a:gd name="T3" fmla="*/ 288 h 408"/>
                <a:gd name="T4" fmla="*/ 2 w 701"/>
                <a:gd name="T5" fmla="*/ 290 h 408"/>
                <a:gd name="T6" fmla="*/ 1 w 701"/>
                <a:gd name="T7" fmla="*/ 293 h 408"/>
                <a:gd name="T8" fmla="*/ 0 w 701"/>
                <a:gd name="T9" fmla="*/ 297 h 408"/>
                <a:gd name="T10" fmla="*/ 1 w 701"/>
                <a:gd name="T11" fmla="*/ 300 h 408"/>
                <a:gd name="T12" fmla="*/ 2 w 701"/>
                <a:gd name="T13" fmla="*/ 303 h 408"/>
                <a:gd name="T14" fmla="*/ 5 w 701"/>
                <a:gd name="T15" fmla="*/ 306 h 408"/>
                <a:gd name="T16" fmla="*/ 8 w 701"/>
                <a:gd name="T17" fmla="*/ 308 h 408"/>
                <a:gd name="T18" fmla="*/ 259 w 701"/>
                <a:gd name="T19" fmla="*/ 408 h 408"/>
                <a:gd name="T20" fmla="*/ 701 w 701"/>
                <a:gd name="T21" fmla="*/ 0 h 408"/>
                <a:gd name="T22" fmla="*/ 8 w 701"/>
                <a:gd name="T23" fmla="*/ 285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1" h="408">
                  <a:moveTo>
                    <a:pt x="8" y="285"/>
                  </a:moveTo>
                  <a:lnTo>
                    <a:pt x="5" y="288"/>
                  </a:lnTo>
                  <a:lnTo>
                    <a:pt x="2" y="290"/>
                  </a:lnTo>
                  <a:lnTo>
                    <a:pt x="1" y="293"/>
                  </a:lnTo>
                  <a:lnTo>
                    <a:pt x="0" y="297"/>
                  </a:lnTo>
                  <a:lnTo>
                    <a:pt x="1" y="300"/>
                  </a:lnTo>
                  <a:lnTo>
                    <a:pt x="2" y="303"/>
                  </a:lnTo>
                  <a:lnTo>
                    <a:pt x="5" y="306"/>
                  </a:lnTo>
                  <a:lnTo>
                    <a:pt x="8" y="308"/>
                  </a:lnTo>
                  <a:lnTo>
                    <a:pt x="259" y="408"/>
                  </a:lnTo>
                  <a:lnTo>
                    <a:pt x="701" y="0"/>
                  </a:lnTo>
                  <a:lnTo>
                    <a:pt x="8"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63">
              <a:extLst>
                <a:ext uri="{FF2B5EF4-FFF2-40B4-BE49-F238E27FC236}">
                  <a16:creationId xmlns:a16="http://schemas.microsoft.com/office/drawing/2014/main" id="{B6F04E84-3725-9A81-6250-72B1F8F9A223}"/>
                </a:ext>
              </a:extLst>
            </p:cNvPr>
            <p:cNvSpPr>
              <a:spLocks/>
            </p:cNvSpPr>
            <p:nvPr/>
          </p:nvSpPr>
          <p:spPr bwMode="auto">
            <a:xfrm>
              <a:off x="6554788" y="800100"/>
              <a:ext cx="180975" cy="257175"/>
            </a:xfrm>
            <a:custGeom>
              <a:avLst/>
              <a:gdLst>
                <a:gd name="T0" fmla="*/ 0 w 456"/>
                <a:gd name="T1" fmla="*/ 424 h 646"/>
                <a:gd name="T2" fmla="*/ 0 w 456"/>
                <a:gd name="T3" fmla="*/ 635 h 646"/>
                <a:gd name="T4" fmla="*/ 0 w 456"/>
                <a:gd name="T5" fmla="*/ 639 h 646"/>
                <a:gd name="T6" fmla="*/ 3 w 456"/>
                <a:gd name="T7" fmla="*/ 642 h 646"/>
                <a:gd name="T8" fmla="*/ 5 w 456"/>
                <a:gd name="T9" fmla="*/ 645 h 646"/>
                <a:gd name="T10" fmla="*/ 9 w 456"/>
                <a:gd name="T11" fmla="*/ 646 h 646"/>
                <a:gd name="T12" fmla="*/ 11 w 456"/>
                <a:gd name="T13" fmla="*/ 646 h 646"/>
                <a:gd name="T14" fmla="*/ 12 w 456"/>
                <a:gd name="T15" fmla="*/ 646 h 646"/>
                <a:gd name="T16" fmla="*/ 16 w 456"/>
                <a:gd name="T17" fmla="*/ 646 h 646"/>
                <a:gd name="T18" fmla="*/ 18 w 456"/>
                <a:gd name="T19" fmla="*/ 645 h 646"/>
                <a:gd name="T20" fmla="*/ 21 w 456"/>
                <a:gd name="T21" fmla="*/ 644 h 646"/>
                <a:gd name="T22" fmla="*/ 22 w 456"/>
                <a:gd name="T23" fmla="*/ 641 h 646"/>
                <a:gd name="T24" fmla="*/ 126 w 456"/>
                <a:gd name="T25" fmla="*/ 469 h 646"/>
                <a:gd name="T26" fmla="*/ 315 w 456"/>
                <a:gd name="T27" fmla="*/ 569 h 646"/>
                <a:gd name="T28" fmla="*/ 317 w 456"/>
                <a:gd name="T29" fmla="*/ 570 h 646"/>
                <a:gd name="T30" fmla="*/ 320 w 456"/>
                <a:gd name="T31" fmla="*/ 572 h 646"/>
                <a:gd name="T32" fmla="*/ 323 w 456"/>
                <a:gd name="T33" fmla="*/ 570 h 646"/>
                <a:gd name="T34" fmla="*/ 325 w 456"/>
                <a:gd name="T35" fmla="*/ 570 h 646"/>
                <a:gd name="T36" fmla="*/ 329 w 456"/>
                <a:gd name="T37" fmla="*/ 567 h 646"/>
                <a:gd name="T38" fmla="*/ 332 w 456"/>
                <a:gd name="T39" fmla="*/ 561 h 646"/>
                <a:gd name="T40" fmla="*/ 456 w 456"/>
                <a:gd name="T41" fmla="*/ 0 h 646"/>
                <a:gd name="T42" fmla="*/ 0 w 456"/>
                <a:gd name="T43" fmla="*/ 424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646">
                  <a:moveTo>
                    <a:pt x="0" y="424"/>
                  </a:moveTo>
                  <a:lnTo>
                    <a:pt x="0" y="635"/>
                  </a:lnTo>
                  <a:lnTo>
                    <a:pt x="0" y="639"/>
                  </a:lnTo>
                  <a:lnTo>
                    <a:pt x="3" y="642"/>
                  </a:lnTo>
                  <a:lnTo>
                    <a:pt x="5" y="645"/>
                  </a:lnTo>
                  <a:lnTo>
                    <a:pt x="9" y="646"/>
                  </a:lnTo>
                  <a:lnTo>
                    <a:pt x="11" y="646"/>
                  </a:lnTo>
                  <a:lnTo>
                    <a:pt x="12" y="646"/>
                  </a:lnTo>
                  <a:lnTo>
                    <a:pt x="16" y="646"/>
                  </a:lnTo>
                  <a:lnTo>
                    <a:pt x="18" y="645"/>
                  </a:lnTo>
                  <a:lnTo>
                    <a:pt x="21" y="644"/>
                  </a:lnTo>
                  <a:lnTo>
                    <a:pt x="22" y="641"/>
                  </a:lnTo>
                  <a:lnTo>
                    <a:pt x="126" y="469"/>
                  </a:lnTo>
                  <a:lnTo>
                    <a:pt x="315" y="569"/>
                  </a:lnTo>
                  <a:lnTo>
                    <a:pt x="317" y="570"/>
                  </a:lnTo>
                  <a:lnTo>
                    <a:pt x="320" y="572"/>
                  </a:lnTo>
                  <a:lnTo>
                    <a:pt x="323" y="570"/>
                  </a:lnTo>
                  <a:lnTo>
                    <a:pt x="325" y="570"/>
                  </a:lnTo>
                  <a:lnTo>
                    <a:pt x="329" y="567"/>
                  </a:lnTo>
                  <a:lnTo>
                    <a:pt x="332" y="561"/>
                  </a:lnTo>
                  <a:lnTo>
                    <a:pt x="456" y="0"/>
                  </a:lnTo>
                  <a:lnTo>
                    <a:pt x="0" y="4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3" name="Freeform: Shape 42">
            <a:extLst>
              <a:ext uri="{FF2B5EF4-FFF2-40B4-BE49-F238E27FC236}">
                <a16:creationId xmlns:a16="http://schemas.microsoft.com/office/drawing/2014/main" id="{A18F7C37-B6F8-8898-A278-DFA725C47BEA}"/>
              </a:ext>
              <a:ext uri="{C183D7F6-B498-43B3-948B-1728B52AA6E4}">
                <adec:decorative xmlns:adec="http://schemas.microsoft.com/office/drawing/2017/decorative" val="1"/>
              </a:ext>
            </a:extLst>
          </p:cNvPr>
          <p:cNvSpPr/>
          <p:nvPr/>
        </p:nvSpPr>
        <p:spPr>
          <a:xfrm>
            <a:off x="9709706" y="1410623"/>
            <a:ext cx="2482294" cy="3772838"/>
          </a:xfrm>
          <a:custGeom>
            <a:avLst/>
            <a:gdLst>
              <a:gd name="connsiteX0" fmla="*/ 1886419 w 2482294"/>
              <a:gd name="connsiteY0" fmla="*/ 0 h 3772838"/>
              <a:gd name="connsiteX1" fmla="*/ 2109942 w 2482294"/>
              <a:gd name="connsiteY1" fmla="*/ 92586 h 3772838"/>
              <a:gd name="connsiteX2" fmla="*/ 2482294 w 2482294"/>
              <a:gd name="connsiteY2" fmla="*/ 464938 h 3772838"/>
              <a:gd name="connsiteX3" fmla="*/ 2482294 w 2482294"/>
              <a:gd name="connsiteY3" fmla="*/ 3307900 h 3772838"/>
              <a:gd name="connsiteX4" fmla="*/ 2109942 w 2482294"/>
              <a:gd name="connsiteY4" fmla="*/ 3680252 h 3772838"/>
              <a:gd name="connsiteX5" fmla="*/ 1662896 w 2482294"/>
              <a:gd name="connsiteY5" fmla="*/ 3680252 h 3772838"/>
              <a:gd name="connsiteX6" fmla="*/ 92586 w 2482294"/>
              <a:gd name="connsiteY6" fmla="*/ 2109942 h 3772838"/>
              <a:gd name="connsiteX7" fmla="*/ 92586 w 2482294"/>
              <a:gd name="connsiteY7" fmla="*/ 1662896 h 3772838"/>
              <a:gd name="connsiteX8" fmla="*/ 1662896 w 2482294"/>
              <a:gd name="connsiteY8" fmla="*/ 92586 h 3772838"/>
              <a:gd name="connsiteX9" fmla="*/ 1886419 w 2482294"/>
              <a:gd name="connsiteY9" fmla="*/ 0 h 3772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2294" h="3772838">
                <a:moveTo>
                  <a:pt x="1886419" y="0"/>
                </a:moveTo>
                <a:cubicBezTo>
                  <a:pt x="1967318" y="0"/>
                  <a:pt x="2048218" y="30862"/>
                  <a:pt x="2109942" y="92586"/>
                </a:cubicBezTo>
                <a:lnTo>
                  <a:pt x="2482294" y="464938"/>
                </a:lnTo>
                <a:lnTo>
                  <a:pt x="2482294" y="3307900"/>
                </a:lnTo>
                <a:lnTo>
                  <a:pt x="2109942" y="3680252"/>
                </a:lnTo>
                <a:cubicBezTo>
                  <a:pt x="1986494" y="3803700"/>
                  <a:pt x="1786344" y="3803700"/>
                  <a:pt x="1662896" y="3680252"/>
                </a:cubicBezTo>
                <a:lnTo>
                  <a:pt x="92586" y="2109942"/>
                </a:lnTo>
                <a:cubicBezTo>
                  <a:pt x="-30862" y="1986494"/>
                  <a:pt x="-30862" y="1786344"/>
                  <a:pt x="92586" y="1662896"/>
                </a:cubicBezTo>
                <a:lnTo>
                  <a:pt x="1662896" y="92586"/>
                </a:lnTo>
                <a:cubicBezTo>
                  <a:pt x="1724620" y="30862"/>
                  <a:pt x="1805520" y="0"/>
                  <a:pt x="1886419" y="0"/>
                </a:cubicBezTo>
                <a:close/>
              </a:path>
            </a:pathLst>
          </a:cu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85C56ABE-8FD4-E190-613E-E479851852AA}"/>
              </a:ext>
              <a:ext uri="{C183D7F6-B498-43B3-948B-1728B52AA6E4}">
                <adec:decorative xmlns:adec="http://schemas.microsoft.com/office/drawing/2017/decorative" val="1"/>
              </a:ext>
            </a:extLst>
          </p:cNvPr>
          <p:cNvSpPr/>
          <p:nvPr/>
        </p:nvSpPr>
        <p:spPr>
          <a:xfrm>
            <a:off x="0" y="4664061"/>
            <a:ext cx="747365" cy="1640222"/>
          </a:xfrm>
          <a:custGeom>
            <a:avLst/>
            <a:gdLst>
              <a:gd name="connsiteX0" fmla="*/ 0 w 747365"/>
              <a:gd name="connsiteY0" fmla="*/ 0 h 1640222"/>
              <a:gd name="connsiteX1" fmla="*/ 695927 w 747365"/>
              <a:gd name="connsiteY1" fmla="*/ 695927 h 1640222"/>
              <a:gd name="connsiteX2" fmla="*/ 695927 w 747365"/>
              <a:gd name="connsiteY2" fmla="*/ 944295 h 1640222"/>
              <a:gd name="connsiteX3" fmla="*/ 0 w 747365"/>
              <a:gd name="connsiteY3" fmla="*/ 1640222 h 1640222"/>
              <a:gd name="connsiteX4" fmla="*/ 0 w 747365"/>
              <a:gd name="connsiteY4" fmla="*/ 0 h 1640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365" h="1640222">
                <a:moveTo>
                  <a:pt x="0" y="0"/>
                </a:moveTo>
                <a:lnTo>
                  <a:pt x="695927" y="695927"/>
                </a:lnTo>
                <a:cubicBezTo>
                  <a:pt x="764512" y="764512"/>
                  <a:pt x="764512" y="875710"/>
                  <a:pt x="695927" y="944295"/>
                </a:cubicBezTo>
                <a:lnTo>
                  <a:pt x="0" y="1640222"/>
                </a:lnTo>
                <a:lnTo>
                  <a:pt x="0" y="0"/>
                </a:lnTo>
                <a:close/>
              </a:path>
            </a:pathLst>
          </a:cu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BD24082-FDCC-2B6A-9C06-0CF19258D237}"/>
              </a:ext>
            </a:extLst>
          </p:cNvPr>
          <p:cNvSpPr txBox="1"/>
          <p:nvPr/>
        </p:nvSpPr>
        <p:spPr>
          <a:xfrm>
            <a:off x="996977" y="1507618"/>
            <a:ext cx="11019181" cy="923330"/>
          </a:xfrm>
          <a:prstGeom prst="rect">
            <a:avLst/>
          </a:prstGeom>
          <a:noFill/>
        </p:spPr>
        <p:txBody>
          <a:bodyPr wrap="square" rtlCol="0">
            <a:spAutoFit/>
          </a:bodyPr>
          <a:lstStyle/>
          <a:p>
            <a:r>
              <a:rPr lang="en-US" b="0" i="0">
                <a:solidFill>
                  <a:schemeClr val="bg1"/>
                </a:solidFill>
                <a:effectLst/>
                <a:latin typeface="Aptos Display" panose="020B0004020202020204" pitchFamily="34" charset="0"/>
              </a:rPr>
              <a:t>These analytical dashboards serve as a pivotal tool for organizations seeking to capitalize on market trends within their strategic marketing initiatives. They empower analysts and marketers to quantify the influence of events on prevailing trends and gauge consumer sentiment regarding specific terms, thereby facilitating informed decision-making.</a:t>
            </a:r>
            <a:endParaRPr lang="en-US">
              <a:solidFill>
                <a:schemeClr val="bg1"/>
              </a:solidFill>
              <a:latin typeface="Aptos Display" panose="020B0004020202020204" pitchFamily="34" charset="0"/>
            </a:endParaRPr>
          </a:p>
        </p:txBody>
      </p:sp>
      <p:sp>
        <p:nvSpPr>
          <p:cNvPr id="6" name="TextBox 5">
            <a:extLst>
              <a:ext uri="{FF2B5EF4-FFF2-40B4-BE49-F238E27FC236}">
                <a16:creationId xmlns:a16="http://schemas.microsoft.com/office/drawing/2014/main" id="{4CE4AAD3-47CE-73D0-28F9-58D68B213D4C}"/>
              </a:ext>
            </a:extLst>
          </p:cNvPr>
          <p:cNvSpPr txBox="1"/>
          <p:nvPr/>
        </p:nvSpPr>
        <p:spPr>
          <a:xfrm>
            <a:off x="996977" y="4504206"/>
            <a:ext cx="11019181" cy="923330"/>
          </a:xfrm>
          <a:prstGeom prst="rect">
            <a:avLst/>
          </a:prstGeom>
          <a:noFill/>
        </p:spPr>
        <p:txBody>
          <a:bodyPr wrap="square" rtlCol="0">
            <a:spAutoFit/>
          </a:bodyPr>
          <a:lstStyle/>
          <a:p>
            <a:r>
              <a:rPr lang="en-US" b="0" i="0">
                <a:solidFill>
                  <a:schemeClr val="bg1"/>
                </a:solidFill>
                <a:effectLst/>
                <a:latin typeface="Aptos Display" panose="020B0004020202020204" pitchFamily="34" charset="0"/>
              </a:rPr>
              <a:t>These dashboards offer analysts insightful foresight into the prospective traction of various terms, enabling enterprises to adeptly tailor their marketing campaigns. The intelligence provided is instrumental in guiding strategic decisions related to potential partnerships, collaborative ventures, and product innovation.</a:t>
            </a:r>
            <a:endParaRPr lang="en-US">
              <a:solidFill>
                <a:schemeClr val="bg1"/>
              </a:solidFill>
              <a:latin typeface="Aptos Display" panose="020B0004020202020204" pitchFamily="34" charset="0"/>
            </a:endParaRPr>
          </a:p>
        </p:txBody>
      </p:sp>
      <p:sp>
        <p:nvSpPr>
          <p:cNvPr id="7" name="TextBox 6">
            <a:extLst>
              <a:ext uri="{FF2B5EF4-FFF2-40B4-BE49-F238E27FC236}">
                <a16:creationId xmlns:a16="http://schemas.microsoft.com/office/drawing/2014/main" id="{E8AD53D3-8E59-8C63-6045-A76CB96CD6C7}"/>
              </a:ext>
            </a:extLst>
          </p:cNvPr>
          <p:cNvSpPr txBox="1"/>
          <p:nvPr/>
        </p:nvSpPr>
        <p:spPr>
          <a:xfrm>
            <a:off x="996977" y="3112516"/>
            <a:ext cx="11019181" cy="646331"/>
          </a:xfrm>
          <a:prstGeom prst="rect">
            <a:avLst/>
          </a:prstGeom>
          <a:noFill/>
        </p:spPr>
        <p:txBody>
          <a:bodyPr wrap="square" rtlCol="0">
            <a:spAutoFit/>
          </a:bodyPr>
          <a:lstStyle/>
          <a:p>
            <a:r>
              <a:rPr lang="en-US">
                <a:solidFill>
                  <a:schemeClr val="bg1"/>
                </a:solidFill>
                <a:latin typeface="Aptos Display" panose="020B0004020202020204" pitchFamily="34" charset="0"/>
              </a:rPr>
              <a:t>The granular state-specific insights empower businesses to craft targeted campaigns that resonate with local audiences, optimizing resource allocation and enhancing market penetration.</a:t>
            </a:r>
          </a:p>
        </p:txBody>
      </p:sp>
      <p:cxnSp>
        <p:nvCxnSpPr>
          <p:cNvPr id="8" name="Straight Connector 7">
            <a:extLst>
              <a:ext uri="{FF2B5EF4-FFF2-40B4-BE49-F238E27FC236}">
                <a16:creationId xmlns:a16="http://schemas.microsoft.com/office/drawing/2014/main" id="{61458F87-7FA3-C6EA-9085-14559A66A758}"/>
              </a:ext>
            </a:extLst>
          </p:cNvPr>
          <p:cNvCxnSpPr>
            <a:cxnSpLocks/>
          </p:cNvCxnSpPr>
          <p:nvPr/>
        </p:nvCxnSpPr>
        <p:spPr>
          <a:xfrm>
            <a:off x="0" y="850551"/>
            <a:ext cx="12188473" cy="7443"/>
          </a:xfrm>
          <a:prstGeom prst="line">
            <a:avLst/>
          </a:prstGeom>
          <a:ln w="12700">
            <a:solidFill>
              <a:srgbClr val="CE295E"/>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937C7C3-CAD2-12B9-CA76-679C613F7F89}"/>
              </a:ext>
            </a:extLst>
          </p:cNvPr>
          <p:cNvSpPr txBox="1"/>
          <p:nvPr/>
        </p:nvSpPr>
        <p:spPr>
          <a:xfrm>
            <a:off x="0" y="6158240"/>
            <a:ext cx="10798518" cy="261610"/>
          </a:xfrm>
          <a:prstGeom prst="rect">
            <a:avLst/>
          </a:prstGeom>
          <a:noFill/>
        </p:spPr>
        <p:txBody>
          <a:bodyPr wrap="square" rtlCol="0">
            <a:spAutoFit/>
          </a:bodyPr>
          <a:lstStyle/>
          <a:p>
            <a:r>
              <a:rPr lang="en-US" sz="1100" b="0" i="0">
                <a:solidFill>
                  <a:schemeClr val="bg1"/>
                </a:solidFill>
                <a:effectLst/>
                <a:latin typeface="Aptos Display" panose="020B0004020202020204" pitchFamily="34" charset="0"/>
              </a:rPr>
              <a:t>NOTE: Since multiple terms were having top 3 ranks, we have taken the highest score from those and chosen those ter</a:t>
            </a:r>
            <a:r>
              <a:rPr lang="en-US" sz="1100">
                <a:solidFill>
                  <a:schemeClr val="bg1"/>
                </a:solidFill>
                <a:latin typeface="Aptos Display" panose="020B0004020202020204" pitchFamily="34" charset="0"/>
              </a:rPr>
              <a:t>ms</a:t>
            </a:r>
          </a:p>
        </p:txBody>
      </p:sp>
    </p:spTree>
    <p:extLst>
      <p:ext uri="{BB962C8B-B14F-4D97-AF65-F5344CB8AC3E}">
        <p14:creationId xmlns:p14="http://schemas.microsoft.com/office/powerpoint/2010/main" val="2074013278"/>
      </p:ext>
    </p:extLst>
  </p:cSld>
  <p:clrMapOvr>
    <a:masterClrMapping/>
  </p:clrMapOvr>
</p:sld>
</file>

<file path=ppt/theme/theme1.xml><?xml version="1.0" encoding="utf-8"?>
<a:theme xmlns:a="http://schemas.openxmlformats.org/drawingml/2006/main" name="Office Theme">
  <a:themeElements>
    <a:clrScheme name="Custom 14">
      <a:dk1>
        <a:srgbClr val="000000"/>
      </a:dk1>
      <a:lt1>
        <a:srgbClr val="FFFFFF"/>
      </a:lt1>
      <a:dk2>
        <a:srgbClr val="000073"/>
      </a:dk2>
      <a:lt2>
        <a:srgbClr val="FFE6E6"/>
      </a:lt2>
      <a:accent1>
        <a:srgbClr val="FFFFFF"/>
      </a:accent1>
      <a:accent2>
        <a:srgbClr val="FFFFFF"/>
      </a:accent2>
      <a:accent3>
        <a:srgbClr val="FFFFFF"/>
      </a:accent3>
      <a:accent4>
        <a:srgbClr val="FFFFFF"/>
      </a:accent4>
      <a:accent5>
        <a:srgbClr val="FFFFFF"/>
      </a:accent5>
      <a:accent6>
        <a:srgbClr val="FFFFFF"/>
      </a:accent6>
      <a:hlink>
        <a:srgbClr val="0563C1"/>
      </a:hlink>
      <a:folHlink>
        <a:srgbClr val="954F72"/>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66676778_Dashboard, from 24Slides_SL_V1.pptx" id="{295C4539-006B-481B-BB49-AA6696014542}" vid="{08D33979-AB7E-4584-851D-4053B37BB97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661A1251-DA89-493A-8204-679220DD13D9}">
  <ds:schemaRefs>
    <ds:schemaRef ds:uri="http://schemas.microsoft.com/sharepoint/v3/contenttype/forms"/>
  </ds:schemaRefs>
</ds:datastoreItem>
</file>

<file path=customXml/itemProps2.xml><?xml version="1.0" encoding="utf-8"?>
<ds:datastoreItem xmlns:ds="http://schemas.openxmlformats.org/officeDocument/2006/customXml" ds:itemID="{D1B0ABC2-BF39-4F70-A7AD-9DFBD1D27268}">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3EC375F-F377-4CDC-ADF0-CC8811D177D6}">
  <ds:schemaRefs>
    <ds:schemaRef ds:uri="http://schemas.microsoft.com/office/2006/metadata/properties"/>
    <ds:schemaRef ds:uri="http://schemas.microsoft.com/office/2006/documentManagement/types"/>
    <ds:schemaRef ds:uri="http://www.w3.org/XML/1998/namespace"/>
    <ds:schemaRef ds:uri="http://purl.org/dc/terms/"/>
    <ds:schemaRef ds:uri="16c05727-aa75-4e4a-9b5f-8a80a1165891"/>
    <ds:schemaRef ds:uri="http://purl.org/dc/elements/1.1/"/>
    <ds:schemaRef ds:uri="71af3243-3dd4-4a8d-8c0d-dd76da1f02a5"/>
    <ds:schemaRef ds:uri="http://schemas.microsoft.com/office/infopath/2007/PartnerControls"/>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Dashboard, from 24Slides</Template>
  <TotalTime>0</TotalTime>
  <Words>946</Words>
  <Application>Microsoft Office PowerPoint</Application>
  <PresentationFormat>Widescreen</PresentationFormat>
  <Paragraphs>100</Paragraphs>
  <Slides>8</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Aptos Display</vt:lpstr>
      <vt:lpstr>Arial</vt:lpstr>
      <vt:lpstr>Calibri</vt:lpstr>
      <vt:lpstr>Century Gothic</vt:lpstr>
      <vt:lpstr>Segoe UI Light</vt:lpstr>
      <vt:lpstr>Office Theme</vt:lpstr>
      <vt:lpstr>Slide 1</vt:lpstr>
      <vt:lpstr>Summary ranking data per US state</vt:lpstr>
      <vt:lpstr>Assessing Top and Bottom Regional Terms to Inform PR and Marketing Decisions</vt:lpstr>
      <vt:lpstr>Regional Search Term Dynamics: Top &amp; Bottom Weekly Trends Dashboard</vt:lpstr>
      <vt:lpstr>Optimize Marketing Impact by Leveraging Top and Bottom National Search Trends</vt:lpstr>
      <vt:lpstr>Enhance Strategic Decision-Making with Insights from Trending Term Popularity Shifts</vt:lpstr>
      <vt:lpstr>Leveraging Machine Learning to Forecast Six-Month Trending Topics for Enhanced Marketing and Event Strategy</vt:lpstr>
      <vt:lpstr>Harnessing Data-Driven Insights for Precision Marketing and Strategic Business Growth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Chopade, Marisha</dc:creator>
  <cp:lastModifiedBy>Ghaskadvi, Meera Sunil</cp:lastModifiedBy>
  <cp:revision>2</cp:revision>
  <dcterms:created xsi:type="dcterms:W3CDTF">2024-02-04T21:00:01Z</dcterms:created>
  <dcterms:modified xsi:type="dcterms:W3CDTF">2024-02-17T15:55:59Z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